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8" r:id="rId1"/>
  </p:sldMasterIdLst>
  <p:notesMasterIdLst>
    <p:notesMasterId r:id="rId67"/>
  </p:notesMasterIdLst>
  <p:handoutMasterIdLst>
    <p:handoutMasterId r:id="rId68"/>
  </p:handoutMasterIdLst>
  <p:sldIdLst>
    <p:sldId id="288" r:id="rId2"/>
    <p:sldId id="402" r:id="rId3"/>
    <p:sldId id="342" r:id="rId4"/>
    <p:sldId id="343" r:id="rId5"/>
    <p:sldId id="344" r:id="rId6"/>
    <p:sldId id="345" r:id="rId7"/>
    <p:sldId id="346" r:id="rId8"/>
    <p:sldId id="347" r:id="rId9"/>
    <p:sldId id="348" r:id="rId10"/>
    <p:sldId id="349" r:id="rId11"/>
    <p:sldId id="350" r:id="rId12"/>
    <p:sldId id="351" r:id="rId13"/>
    <p:sldId id="352" r:id="rId14"/>
    <p:sldId id="353" r:id="rId15"/>
    <p:sldId id="354" r:id="rId16"/>
    <p:sldId id="355" r:id="rId17"/>
    <p:sldId id="356" r:id="rId18"/>
    <p:sldId id="357" r:id="rId19"/>
    <p:sldId id="358" r:id="rId20"/>
    <p:sldId id="359" r:id="rId21"/>
    <p:sldId id="360" r:id="rId22"/>
    <p:sldId id="361" r:id="rId23"/>
    <p:sldId id="362" r:id="rId24"/>
    <p:sldId id="363" r:id="rId25"/>
    <p:sldId id="364" r:id="rId26"/>
    <p:sldId id="365" r:id="rId27"/>
    <p:sldId id="366" r:id="rId28"/>
    <p:sldId id="367" r:id="rId29"/>
    <p:sldId id="368" r:id="rId30"/>
    <p:sldId id="369" r:id="rId31"/>
    <p:sldId id="370" r:id="rId32"/>
    <p:sldId id="371" r:id="rId33"/>
    <p:sldId id="372" r:id="rId34"/>
    <p:sldId id="373" r:id="rId35"/>
    <p:sldId id="374" r:id="rId36"/>
    <p:sldId id="375" r:id="rId37"/>
    <p:sldId id="376" r:id="rId38"/>
    <p:sldId id="377" r:id="rId39"/>
    <p:sldId id="378" r:id="rId40"/>
    <p:sldId id="379" r:id="rId41"/>
    <p:sldId id="380" r:id="rId42"/>
    <p:sldId id="381" r:id="rId43"/>
    <p:sldId id="382" r:id="rId44"/>
    <p:sldId id="383" r:id="rId45"/>
    <p:sldId id="384" r:id="rId46"/>
    <p:sldId id="385" r:id="rId47"/>
    <p:sldId id="386" r:id="rId48"/>
    <p:sldId id="387" r:id="rId49"/>
    <p:sldId id="388" r:id="rId50"/>
    <p:sldId id="389" r:id="rId51"/>
    <p:sldId id="390" r:id="rId52"/>
    <p:sldId id="391" r:id="rId53"/>
    <p:sldId id="392" r:id="rId54"/>
    <p:sldId id="393" r:id="rId55"/>
    <p:sldId id="394" r:id="rId56"/>
    <p:sldId id="395" r:id="rId57"/>
    <p:sldId id="396" r:id="rId58"/>
    <p:sldId id="397" r:id="rId59"/>
    <p:sldId id="398" r:id="rId60"/>
    <p:sldId id="399" r:id="rId61"/>
    <p:sldId id="400" r:id="rId62"/>
    <p:sldId id="401" r:id="rId63"/>
    <p:sldId id="403" r:id="rId64"/>
    <p:sldId id="339" r:id="rId65"/>
    <p:sldId id="335" r:id="rId66"/>
  </p:sldIdLst>
  <p:sldSz cx="9144000" cy="6858000" type="screen4x3"/>
  <p:notesSz cx="7010400" cy="9296400"/>
  <p:defaultTextStyle>
    <a:defPPr>
      <a:defRPr lang="en-GB"/>
    </a:defPPr>
    <a:lvl1pPr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1pPr>
    <a:lvl2pPr marL="4572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2pPr>
    <a:lvl3pPr marL="9144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3pPr>
    <a:lvl4pPr marL="13716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4pPr>
    <a:lvl5pPr marL="18288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5pPr>
    <a:lvl6pPr marL="2286000" algn="l" defTabSz="457200" rtl="0" eaLnBrk="1" latinLnBrk="0" hangingPunct="1">
      <a:defRPr kern="1200">
        <a:solidFill>
          <a:schemeClr val="bg1"/>
        </a:solidFill>
        <a:latin typeface="Arial" pitchFamily="-84" charset="0"/>
        <a:ea typeface="MS Gothic" pitchFamily="49" charset="-128"/>
        <a:cs typeface="MS Gothic" pitchFamily="49" charset="-128"/>
      </a:defRPr>
    </a:lvl6pPr>
    <a:lvl7pPr marL="2743200" algn="l" defTabSz="457200" rtl="0" eaLnBrk="1" latinLnBrk="0" hangingPunct="1">
      <a:defRPr kern="1200">
        <a:solidFill>
          <a:schemeClr val="bg1"/>
        </a:solidFill>
        <a:latin typeface="Arial" pitchFamily="-84" charset="0"/>
        <a:ea typeface="MS Gothic" pitchFamily="49" charset="-128"/>
        <a:cs typeface="MS Gothic" pitchFamily="49" charset="-128"/>
      </a:defRPr>
    </a:lvl7pPr>
    <a:lvl8pPr marL="3200400" algn="l" defTabSz="457200" rtl="0" eaLnBrk="1" latinLnBrk="0" hangingPunct="1">
      <a:defRPr kern="1200">
        <a:solidFill>
          <a:schemeClr val="bg1"/>
        </a:solidFill>
        <a:latin typeface="Arial" pitchFamily="-84" charset="0"/>
        <a:ea typeface="MS Gothic" pitchFamily="49" charset="-128"/>
        <a:cs typeface="MS Gothic" pitchFamily="49" charset="-128"/>
      </a:defRPr>
    </a:lvl8pPr>
    <a:lvl9pPr marL="3657600" algn="l" defTabSz="457200" rtl="0" eaLnBrk="1" latinLnBrk="0" hangingPunct="1">
      <a:defRPr kern="1200">
        <a:solidFill>
          <a:schemeClr val="bg1"/>
        </a:solidFill>
        <a:latin typeface="Arial" pitchFamily="-84" charset="0"/>
        <a:ea typeface="MS Gothic" pitchFamily="49" charset="-128"/>
        <a:cs typeface="MS Gothic" pitchFamily="49" charset="-128"/>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7209" autoAdjust="0"/>
  </p:normalViewPr>
  <p:slideViewPr>
    <p:cSldViewPr>
      <p:cViewPr varScale="1">
        <p:scale>
          <a:sx n="53" d="100"/>
          <a:sy n="53" d="100"/>
        </p:scale>
        <p:origin x="-96" y="-396"/>
      </p:cViewPr>
      <p:guideLst>
        <p:guide orient="horz" pos="2160"/>
        <p:guide pos="2880"/>
      </p:guideLst>
    </p:cSldViewPr>
  </p:slideViewPr>
  <p:outlineViewPr>
    <p:cViewPr varScale="1">
      <p:scale>
        <a:sx n="25" d="100"/>
        <a:sy n="25" d="100"/>
      </p:scale>
      <p:origin x="0" y="0"/>
    </p:cViewPr>
  </p:outlineViewPr>
  <p:notesTextViewPr>
    <p:cViewPr>
      <p:scale>
        <a:sx n="100" d="100"/>
        <a:sy n="100" d="100"/>
      </p:scale>
      <p:origin x="0" y="0"/>
    </p:cViewPr>
  </p:notesTextViewPr>
  <p:notesViewPr>
    <p:cSldViewPr>
      <p:cViewPr varScale="1">
        <p:scale>
          <a:sx n="59" d="100"/>
          <a:sy n="59" d="100"/>
        </p:scale>
        <p:origin x="-279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5"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A8C81F16-140A-2B45-9643-316F467A87BF}" type="datetimeFigureOut">
              <a:rPr lang="en-US">
                <a:latin typeface="Calibri" panose="020F0502020204030204" pitchFamily="34" charset="0"/>
              </a:rPr>
              <a:pPr/>
              <a:t>9/28/2016</a:t>
            </a:fld>
            <a:endParaRPr lang="en-US" dirty="0">
              <a:latin typeface="Calibri" panose="020F0502020204030204" pitchFamily="34" charset="0"/>
            </a:endParaRPr>
          </a:p>
        </p:txBody>
      </p:sp>
      <p:sp>
        <p:nvSpPr>
          <p:cNvPr id="49156"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7"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97BD0643-BA54-4047-B5AD-2FD2A8407564}" type="slidenum">
              <a:rPr lang="en-US">
                <a:latin typeface="Calibri" panose="020F0502020204030204" pitchFamily="34" charset="0"/>
              </a:rPr>
              <a:pPr/>
              <a:t>‹#›</a:t>
            </a:fld>
            <a:endParaRPr lang="en-US" dirty="0">
              <a:latin typeface="Calibri" panose="020F0502020204030204" pitchFamily="34" charset="0"/>
            </a:endParaRPr>
          </a:p>
        </p:txBody>
      </p:sp>
    </p:spTree>
    <p:extLst>
      <p:ext uri="{BB962C8B-B14F-4D97-AF65-F5344CB8AC3E}">
        <p14:creationId xmlns:p14="http://schemas.microsoft.com/office/powerpoint/2010/main" val="2366719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AutoShape 1"/>
          <p:cNvSpPr>
            <a:spLocks noChangeArrowheads="1"/>
          </p:cNvSpPr>
          <p:nvPr/>
        </p:nvSpPr>
        <p:spPr bwMode="auto">
          <a:xfrm>
            <a:off x="0" y="0"/>
            <a:ext cx="7010400" cy="9296400"/>
          </a:xfrm>
          <a:prstGeom prst="roundRect">
            <a:avLst>
              <a:gd name="adj" fmla="val 23"/>
            </a:avLst>
          </a:prstGeom>
          <a:solidFill>
            <a:srgbClr val="FFFFFF"/>
          </a:solidFill>
          <a:ln w="9525">
            <a:noFill/>
            <a:round/>
            <a:headEnd/>
            <a:tailEnd/>
          </a:ln>
        </p:spPr>
        <p:txBody>
          <a:bodyPr wrap="none" lIns="93177" tIns="46589" rIns="93177" bIns="46589" anchor="ctr">
            <a:prstTxWarp prst="textNoShape">
              <a:avLst/>
            </a:prstTxWarp>
          </a:bodyPr>
          <a:lstStyle/>
          <a:p>
            <a:pPr defTabSz="465138"/>
            <a:endParaRPr lang="en-US" dirty="0">
              <a:latin typeface="Calibri" panose="020F0502020204030204" pitchFamily="34" charset="0"/>
            </a:endParaRPr>
          </a:p>
        </p:txBody>
      </p:sp>
      <p:sp>
        <p:nvSpPr>
          <p:cNvPr id="2050" name="Rectangle 2"/>
          <p:cNvSpPr>
            <a:spLocks noGrp="1" noChangeArrowheads="1"/>
          </p:cNvSpPr>
          <p:nvPr>
            <p:ph type="hdr"/>
          </p:nvPr>
        </p:nvSpPr>
        <p:spPr bwMode="auto">
          <a:xfrm>
            <a:off x="0" y="0"/>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1" name="Rectangle 3"/>
          <p:cNvSpPr>
            <a:spLocks noGrp="1" noChangeArrowheads="1"/>
          </p:cNvSpPr>
          <p:nvPr>
            <p:ph type="dt"/>
          </p:nvPr>
        </p:nvSpPr>
        <p:spPr bwMode="auto">
          <a:xfrm>
            <a:off x="3970338" y="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algn="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18437" name="Rectangle 4"/>
          <p:cNvSpPr>
            <a:spLocks noGrp="1" noRot="1" noChangeAspect="1" noChangeArrowheads="1"/>
          </p:cNvSpPr>
          <p:nvPr>
            <p:ph type="sldImg"/>
          </p:nvPr>
        </p:nvSpPr>
        <p:spPr bwMode="auto">
          <a:xfrm>
            <a:off x="1181100" y="696913"/>
            <a:ext cx="4646613" cy="3484562"/>
          </a:xfrm>
          <a:prstGeom prst="rect">
            <a:avLst/>
          </a:prstGeom>
          <a:solidFill>
            <a:srgbClr val="FFFFFF"/>
          </a:solidFill>
          <a:ln w="9360">
            <a:solidFill>
              <a:srgbClr val="000000"/>
            </a:solidFill>
            <a:miter lim="800000"/>
            <a:headEnd/>
            <a:tailEnd/>
          </a:ln>
        </p:spPr>
      </p:sp>
      <p:sp>
        <p:nvSpPr>
          <p:cNvPr id="2053" name="Rectangle 5"/>
          <p:cNvSpPr>
            <a:spLocks noGrp="1" noChangeArrowheads="1"/>
          </p:cNvSpPr>
          <p:nvPr>
            <p:ph type="body"/>
          </p:nvPr>
        </p:nvSpPr>
        <p:spPr bwMode="auto">
          <a:xfrm>
            <a:off x="701675" y="4416425"/>
            <a:ext cx="5605463"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p>
            <a:pPr lvl="0"/>
            <a:endParaRPr lang="en-US" noProof="0"/>
          </a:p>
        </p:txBody>
      </p:sp>
      <p:sp>
        <p:nvSpPr>
          <p:cNvPr id="2054" name="Rectangle 6"/>
          <p:cNvSpPr>
            <a:spLocks noGrp="1" noChangeArrowheads="1"/>
          </p:cNvSpPr>
          <p:nvPr>
            <p:ph type="ftr"/>
          </p:nvPr>
        </p:nvSpPr>
        <p:spPr bwMode="auto">
          <a:xfrm>
            <a:off x="0" y="8829675"/>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5" name="Rectangle 7"/>
          <p:cNvSpPr>
            <a:spLocks noGrp="1" noChangeArrowheads="1"/>
          </p:cNvSpPr>
          <p:nvPr>
            <p:ph type="sldNum"/>
          </p:nvPr>
        </p:nvSpPr>
        <p:spPr bwMode="auto">
          <a:xfrm>
            <a:off x="3970338" y="8829675"/>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algn="r" defTabSz="465138">
              <a:lnSpc>
                <a:spcPct val="100000"/>
              </a:lnSpc>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defRPr>
            </a:lvl1pPr>
          </a:lstStyle>
          <a:p>
            <a:fld id="{AB3C87E0-BBA0-2A4C-8FED-B367ED68E724}" type="slidenum">
              <a:rPr lang="en-GB" smtClean="0"/>
              <a:pPr/>
              <a:t>‹#›</a:t>
            </a:fld>
            <a:endParaRPr lang="en-GB" dirty="0"/>
          </a:p>
        </p:txBody>
      </p:sp>
    </p:spTree>
    <p:extLst>
      <p:ext uri="{BB962C8B-B14F-4D97-AF65-F5344CB8AC3E}">
        <p14:creationId xmlns:p14="http://schemas.microsoft.com/office/powerpoint/2010/main" val="365785894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S PGothic" pitchFamily="34" charset="-128"/>
      </a:defRPr>
    </a:lvl1pPr>
    <a:lvl2pPr marL="742950" indent="-28575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CUT MANY SLIDES!!!!!!! No such thing as DDR37!!!!!!!!!</a:t>
            </a:r>
            <a:r>
              <a:rPr lang="en-US" baseline="0" dirty="0" smtClean="0"/>
              <a:t>  Make </a:t>
            </a:r>
            <a:r>
              <a:rPr lang="en-US" baseline="0" smtClean="0"/>
              <a:t>DDR Slides .</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p:spPr>
        <p:txBody>
          <a:bodyPr/>
          <a:lstStyle/>
          <a:p>
            <a:endParaRPr lang="en-US" dirty="0">
              <a:latin typeface="Times New Roman" pitchFamily="-84" charset="0"/>
            </a:endParaRPr>
          </a:p>
        </p:txBody>
      </p:sp>
      <p:sp>
        <p:nvSpPr>
          <p:cNvPr id="84996" name="Slide Number Placeholder 3"/>
          <p:cNvSpPr>
            <a:spLocks noGrp="1"/>
          </p:cNvSpPr>
          <p:nvPr>
            <p:ph type="sldNum" sz="quarter"/>
          </p:nvPr>
        </p:nvSpPr>
        <p:spPr>
          <a:noFill/>
        </p:spPr>
        <p:txBody>
          <a:bodyPr/>
          <a:lstStyle/>
          <a:p>
            <a:fld id="{13DEAAF1-E284-5348-AE47-8D43363C77A7}" type="slidenum">
              <a:rPr lang="en-GB"/>
              <a:pPr/>
              <a:t>12</a:t>
            </a:fld>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p:spPr>
        <p:txBody>
          <a:bodyPr/>
          <a:lstStyle/>
          <a:p>
            <a:endParaRPr lang="en-US" dirty="0">
              <a:latin typeface="Times New Roman" pitchFamily="-84" charset="0"/>
            </a:endParaRPr>
          </a:p>
        </p:txBody>
      </p:sp>
      <p:sp>
        <p:nvSpPr>
          <p:cNvPr id="87044" name="Slide Number Placeholder 3"/>
          <p:cNvSpPr>
            <a:spLocks noGrp="1"/>
          </p:cNvSpPr>
          <p:nvPr>
            <p:ph type="sldNum" sz="quarter"/>
          </p:nvPr>
        </p:nvSpPr>
        <p:spPr>
          <a:noFill/>
        </p:spPr>
        <p:txBody>
          <a:bodyPr/>
          <a:lstStyle/>
          <a:p>
            <a:fld id="{CBBD5ED7-DCAA-144F-8699-972B6EB98732}" type="slidenum">
              <a:rPr lang="en-GB"/>
              <a:pPr/>
              <a:t>14</a:t>
            </a:fld>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9"/>
          <p:cNvSpPr>
            <a:spLocks noGrp="1" noChangeArrowheads="1"/>
          </p:cNvSpPr>
          <p:nvPr>
            <p:ph type="sldNum" sz="quarter"/>
          </p:nvPr>
        </p:nvSpPr>
        <p:spPr>
          <a:noFill/>
        </p:spPr>
        <p:txBody>
          <a:bodyPr/>
          <a:lstStyle/>
          <a:p>
            <a:fld id="{125D42D7-9E0B-B843-BB0E-62EAB24C8DA4}" type="slidenum">
              <a:rPr lang="en-GB"/>
              <a:pPr/>
              <a:t>19</a:t>
            </a:fld>
            <a:endParaRPr lang="en-GB" dirty="0"/>
          </a:p>
        </p:txBody>
      </p:sp>
      <p:sp>
        <p:nvSpPr>
          <p:cNvPr id="91139"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latin typeface="Calibri" panose="020F0502020204030204" pitchFamily="34" charset="0"/>
            </a:endParaRPr>
          </a:p>
        </p:txBody>
      </p:sp>
      <p:sp>
        <p:nvSpPr>
          <p:cNvPr id="91140" name="Rectangle 2"/>
          <p:cNvSpPr>
            <a:spLocks noGrp="1" noChangeArrowheads="1"/>
          </p:cNvSpPr>
          <p:nvPr>
            <p:ph type="body"/>
          </p:nvPr>
        </p:nvSpPr>
        <p:spPr>
          <a:xfrm>
            <a:off x="701041" y="4415790"/>
            <a:ext cx="5605074" cy="4183380"/>
          </a:xfrm>
          <a:noFill/>
          <a:ln/>
        </p:spPr>
        <p:txBody>
          <a:bodyPr wrap="none" anchor="ctr"/>
          <a:lstStyle/>
          <a:p>
            <a:r>
              <a:rPr lang="en-US" dirty="0">
                <a:latin typeface="Times New Roman" pitchFamily="-84" charset="0"/>
              </a:rPr>
              <a:t>Even though the term DDRxxx is really just for individual DDR chips and the term PCxxxx is for DDR sticks, this tradition of two names for every speed of RAM is a bit of a challenge because you’ll often hear both terms used interchangeably. Table 1 shows all the speeds for DDR—not all of these are commonly used.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p:spPr>
        <p:txBody>
          <a:bodyPr/>
          <a:lstStyle/>
          <a:p>
            <a:r>
              <a:rPr lang="en-US" dirty="0">
                <a:latin typeface="Times New Roman" pitchFamily="-84" charset="0"/>
              </a:rPr>
              <a:t>Some motherboards have three DDR SDRAM slots, but the dual-channel DDR works only if you install DDR SDRAM in two of the slots. Other boards have four slots and you must install matching pairs in the same colored slots to run in dual-channel mode (Figure 5.14).</a:t>
            </a:r>
          </a:p>
        </p:txBody>
      </p:sp>
      <p:sp>
        <p:nvSpPr>
          <p:cNvPr id="90116" name="Slide Number Placeholder 3"/>
          <p:cNvSpPr>
            <a:spLocks noGrp="1"/>
          </p:cNvSpPr>
          <p:nvPr>
            <p:ph type="sldNum" sz="quarter"/>
          </p:nvPr>
        </p:nvSpPr>
        <p:spPr>
          <a:noFill/>
        </p:spPr>
        <p:txBody>
          <a:bodyPr/>
          <a:lstStyle/>
          <a:p>
            <a:fld id="{4770EBD9-1642-084A-BD7D-65ED3041038A}" type="slidenum">
              <a:rPr lang="en-GB"/>
              <a:pPr/>
              <a:t>21</a:t>
            </a:fld>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9"/>
          <p:cNvSpPr>
            <a:spLocks noGrp="1" noChangeArrowheads="1"/>
          </p:cNvSpPr>
          <p:nvPr>
            <p:ph type="sldNum" sz="quarter"/>
          </p:nvPr>
        </p:nvSpPr>
        <p:spPr>
          <a:noFill/>
        </p:spPr>
        <p:txBody>
          <a:bodyPr/>
          <a:lstStyle/>
          <a:p>
            <a:fld id="{0F3907AA-572F-5641-BAF4-C29D4415EADB}" type="slidenum">
              <a:rPr lang="en-GB"/>
              <a:pPr/>
              <a:t>22</a:t>
            </a:fld>
            <a:endParaRPr lang="en-GB" dirty="0"/>
          </a:p>
        </p:txBody>
      </p:sp>
      <p:sp>
        <p:nvSpPr>
          <p:cNvPr id="92163"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latin typeface="Calibri" panose="020F0502020204030204" pitchFamily="34" charset="0"/>
            </a:endParaRPr>
          </a:p>
        </p:txBody>
      </p:sp>
      <p:sp>
        <p:nvSpPr>
          <p:cNvPr id="92164" name="Rectangle 2"/>
          <p:cNvSpPr>
            <a:spLocks noGrp="1" noChangeArrowheads="1"/>
          </p:cNvSpPr>
          <p:nvPr>
            <p:ph type="body"/>
          </p:nvPr>
        </p:nvSpPr>
        <p:spPr>
          <a:xfrm>
            <a:off x="701041" y="4415790"/>
            <a:ext cx="5605074" cy="4183380"/>
          </a:xfrm>
          <a:noFill/>
          <a:ln/>
        </p:spPr>
        <p:txBody>
          <a:bodyPr wrap="none" anchor="ctr"/>
          <a:lstStyle/>
          <a:p>
            <a:endParaRPr lang="en-US" dirty="0">
              <a:latin typeface="Times New Roman" pitchFamily="-8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9"/>
          <p:cNvSpPr>
            <a:spLocks noGrp="1" noChangeArrowheads="1"/>
          </p:cNvSpPr>
          <p:nvPr>
            <p:ph type="sldNum" sz="quarter"/>
          </p:nvPr>
        </p:nvSpPr>
        <p:spPr>
          <a:noFill/>
        </p:spPr>
        <p:txBody>
          <a:bodyPr/>
          <a:lstStyle/>
          <a:p>
            <a:fld id="{629D4910-F363-1146-A7B2-D6C38F4563E6}" type="slidenum">
              <a:rPr lang="en-GB"/>
              <a:pPr/>
              <a:t>23</a:t>
            </a:fld>
            <a:endParaRPr lang="en-GB" dirty="0"/>
          </a:p>
        </p:txBody>
      </p:sp>
      <p:sp>
        <p:nvSpPr>
          <p:cNvPr id="94211"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latin typeface="Calibri" panose="020F0502020204030204" pitchFamily="34" charset="0"/>
            </a:endParaRPr>
          </a:p>
        </p:txBody>
      </p:sp>
      <p:sp>
        <p:nvSpPr>
          <p:cNvPr id="94212" name="Rectangle 2"/>
          <p:cNvSpPr>
            <a:spLocks noGrp="1" noChangeArrowheads="1"/>
          </p:cNvSpPr>
          <p:nvPr>
            <p:ph type="body"/>
          </p:nvPr>
        </p:nvSpPr>
        <p:spPr>
          <a:xfrm>
            <a:off x="701041" y="4415790"/>
            <a:ext cx="5605074" cy="4183380"/>
          </a:xfrm>
          <a:noFill/>
          <a:ln/>
        </p:spPr>
        <p:txBody>
          <a:bodyPr wrap="none" anchor="ctr"/>
          <a:lstStyle/>
          <a:p>
            <a:r>
              <a:rPr lang="en-US" dirty="0">
                <a:latin typeface="Times New Roman" pitchFamily="-84" charset="0"/>
              </a:rPr>
              <a:t>Table 2 shows some of the common DDR2 speeds.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r>
              <a:rPr lang="en-US" dirty="0">
                <a:latin typeface="Times New Roman" pitchFamily="-84" charset="0"/>
              </a:rPr>
              <a:t>Double-sided sticks have chips on both sides.</a:t>
            </a:r>
          </a:p>
          <a:p>
            <a:endParaRPr lang="en-US" dirty="0">
              <a:latin typeface="Times New Roman" pitchFamily="-84" charset="0"/>
            </a:endParaRPr>
          </a:p>
        </p:txBody>
      </p:sp>
      <p:sp>
        <p:nvSpPr>
          <p:cNvPr id="95236" name="Slide Number Placeholder 3"/>
          <p:cNvSpPr>
            <a:spLocks noGrp="1"/>
          </p:cNvSpPr>
          <p:nvPr>
            <p:ph type="sldNum" sz="quarter"/>
          </p:nvPr>
        </p:nvSpPr>
        <p:spPr>
          <a:noFill/>
        </p:spPr>
        <p:txBody>
          <a:bodyPr/>
          <a:lstStyle/>
          <a:p>
            <a:fld id="{64D0F936-8102-D547-AAC8-07E58676FCBB}" type="slidenum">
              <a:rPr lang="en-GB"/>
              <a:pPr/>
              <a:t>32</a:t>
            </a:fld>
            <a:endParaRPr lang="en-GB"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p:spPr>
        <p:txBody>
          <a:bodyPr/>
          <a:lstStyle/>
          <a:p>
            <a:r>
              <a:rPr lang="en-US" dirty="0">
                <a:latin typeface="Times New Roman" pitchFamily="-84" charset="0"/>
              </a:rPr>
              <a:t>The first type of error-detecting RAM was known as parity RAM. Today’s PCs that need to watch for RAM errors use a special type of RAM called error correction code RAM (ECC RAM). </a:t>
            </a:r>
          </a:p>
        </p:txBody>
      </p:sp>
      <p:sp>
        <p:nvSpPr>
          <p:cNvPr id="96260" name="Slide Number Placeholder 3"/>
          <p:cNvSpPr>
            <a:spLocks noGrp="1"/>
          </p:cNvSpPr>
          <p:nvPr>
            <p:ph type="sldNum" sz="quarter"/>
          </p:nvPr>
        </p:nvSpPr>
        <p:spPr>
          <a:noFill/>
        </p:spPr>
        <p:txBody>
          <a:bodyPr/>
          <a:lstStyle/>
          <a:p>
            <a:fld id="{89F15494-3DDB-F149-B088-E2CB779E4F0B}" type="slidenum">
              <a:rPr lang="en-GB"/>
              <a:pPr/>
              <a:t>34</a:t>
            </a:fld>
            <a:endParaRPr 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9"/>
          <p:cNvSpPr>
            <a:spLocks noGrp="1" noChangeArrowheads="1"/>
          </p:cNvSpPr>
          <p:nvPr>
            <p:ph type="sldNum" sz="quarter"/>
          </p:nvPr>
        </p:nvSpPr>
        <p:spPr>
          <a:noFill/>
        </p:spPr>
        <p:txBody>
          <a:bodyPr/>
          <a:lstStyle/>
          <a:p>
            <a:fld id="{7465F831-C503-9D40-9B59-D121A4584F89}" type="slidenum">
              <a:rPr lang="en-GB"/>
              <a:pPr/>
              <a:t>37</a:t>
            </a:fld>
            <a:endParaRPr lang="en-GB" dirty="0"/>
          </a:p>
        </p:txBody>
      </p:sp>
      <p:sp>
        <p:nvSpPr>
          <p:cNvPr id="97283"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latin typeface="Calibri" panose="020F0502020204030204" pitchFamily="34" charset="0"/>
            </a:endParaRPr>
          </a:p>
        </p:txBody>
      </p:sp>
      <p:sp>
        <p:nvSpPr>
          <p:cNvPr id="97284" name="Rectangle 2"/>
          <p:cNvSpPr>
            <a:spLocks noGrp="1" noChangeArrowheads="1"/>
          </p:cNvSpPr>
          <p:nvPr>
            <p:ph type="body"/>
          </p:nvPr>
        </p:nvSpPr>
        <p:spPr>
          <a:xfrm>
            <a:off x="701041" y="4415790"/>
            <a:ext cx="5605074" cy="4183380"/>
          </a:xfrm>
          <a:noFill/>
          <a:ln/>
        </p:spPr>
        <p:txBody>
          <a:bodyPr wrap="none" anchor="ctr"/>
          <a:lstStyle/>
          <a:p>
            <a:r>
              <a:rPr lang="en-US" dirty="0">
                <a:latin typeface="Times New Roman" pitchFamily="-84" charset="0"/>
              </a:rPr>
              <a:t>Always store RAM sticks in anti-static packaging whenever they’re not in use, and use strict ESD handling procedures. Like many other pieces of the PC, RAM is very sensitive to ESD and other technician abuse!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p:spPr>
        <p:txBody>
          <a:bodyPr/>
          <a:lstStyle/>
          <a:p>
            <a:r>
              <a:rPr lang="en-US" dirty="0">
                <a:latin typeface="Times New Roman" pitchFamily="-84" charset="0"/>
              </a:rPr>
              <a:t>Let’s assume you have a PC with 4 GB of RAM. Figure 5.21 shows the system RAM as a thermometer with gradients from 0 to 4 GB. As programs load, they take up RAM, and as more and more programs are loaded (labeled A, B, and C in the figure), more RAM is used.</a:t>
            </a:r>
          </a:p>
          <a:p>
            <a:endParaRPr lang="en-US" dirty="0">
              <a:latin typeface="Times New Roman" pitchFamily="-84" charset="0"/>
            </a:endParaRPr>
          </a:p>
          <a:p>
            <a:r>
              <a:rPr lang="en-US" dirty="0">
                <a:latin typeface="Times New Roman" pitchFamily="-84" charset="0"/>
              </a:rPr>
              <a:t>At a certain point, you won’t have enough RAM to run any more programs (Figure 5.22). Sure, you could close one or more programs to make room for yet another one, but you can’t keep all of the programs running simultaneously. This is where virtual memory comes into play.</a:t>
            </a:r>
          </a:p>
        </p:txBody>
      </p:sp>
      <p:sp>
        <p:nvSpPr>
          <p:cNvPr id="98308" name="Slide Number Placeholder 3"/>
          <p:cNvSpPr>
            <a:spLocks noGrp="1"/>
          </p:cNvSpPr>
          <p:nvPr>
            <p:ph type="sldNum" sz="quarter"/>
          </p:nvPr>
        </p:nvSpPr>
        <p:spPr>
          <a:noFill/>
        </p:spPr>
        <p:txBody>
          <a:bodyPr/>
          <a:lstStyle/>
          <a:p>
            <a:fld id="{85B5D3F8-C46F-4542-A0E8-931AEAF4E826}" type="slidenum">
              <a:rPr lang="en-GB"/>
              <a:pPr/>
              <a:t>40</a:t>
            </a:fld>
            <a:endParaRPr lang="en-GB"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p:spPr>
        <p:txBody>
          <a:bodyPr/>
          <a:lstStyle/>
          <a:p>
            <a:r>
              <a:rPr lang="en-US" dirty="0">
                <a:latin typeface="Times New Roman" pitchFamily="-84" charset="0"/>
              </a:rPr>
              <a:t>To load, Program D needs a certain amount of free RAM. Clearly, this requires unloading some other program (or programs) from RAM without actually closing any programs. Windows looks at all running programs—in this case A, B, and C—and decides which program is the least used. That program is then cut out of or swapped from RAM and copied into the page file. In this case, Windows has chosen Program B (Figure 5.23). Unloading Program B from RAM provides enough RAM to load Program D (Figure 5.24).</a:t>
            </a:r>
          </a:p>
        </p:txBody>
      </p:sp>
      <p:sp>
        <p:nvSpPr>
          <p:cNvPr id="99332" name="Slide Number Placeholder 3"/>
          <p:cNvSpPr>
            <a:spLocks noGrp="1"/>
          </p:cNvSpPr>
          <p:nvPr>
            <p:ph type="sldNum" sz="quarter"/>
          </p:nvPr>
        </p:nvSpPr>
        <p:spPr>
          <a:noFill/>
        </p:spPr>
        <p:txBody>
          <a:bodyPr/>
          <a:lstStyle/>
          <a:p>
            <a:fld id="{0C68C075-0841-9049-8F0A-BBC685232440}" type="slidenum">
              <a:rPr lang="en-GB"/>
              <a:pPr/>
              <a:t>41</a:t>
            </a:fld>
            <a:endParaRPr lang="en-GB"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r>
              <a:rPr lang="en-US" dirty="0">
                <a:latin typeface="Times New Roman" pitchFamily="-84" charset="0"/>
              </a:rPr>
              <a:t>It is important to understand that none of this activity is visible on the screen. Program B’s window is still visible, along with those of all the other running programs. Nothing tells the user that Program B is no longer in RAM (Figure 5.25).</a:t>
            </a:r>
          </a:p>
          <a:p>
            <a:endParaRPr lang="en-US" dirty="0">
              <a:latin typeface="Times New Roman" pitchFamily="-84" charset="0"/>
            </a:endParaRPr>
          </a:p>
          <a:p>
            <a:r>
              <a:rPr lang="en-US" dirty="0">
                <a:latin typeface="Times New Roman" pitchFamily="-84" charset="0"/>
              </a:rPr>
              <a:t>So what happens if you click on Program B’s window to bring it to the front? The program can’t actually run from the page file; it must be loaded back into RAM. First, Windows decides which program must be removed from RAM, and this time Windows chooses Program C (Figure 5.26). </a:t>
            </a:r>
          </a:p>
        </p:txBody>
      </p:sp>
      <p:sp>
        <p:nvSpPr>
          <p:cNvPr id="100356" name="Slide Number Placeholder 3"/>
          <p:cNvSpPr>
            <a:spLocks noGrp="1"/>
          </p:cNvSpPr>
          <p:nvPr>
            <p:ph type="sldNum" sz="quarter"/>
          </p:nvPr>
        </p:nvSpPr>
        <p:spPr>
          <a:noFill/>
        </p:spPr>
        <p:txBody>
          <a:bodyPr/>
          <a:lstStyle/>
          <a:p>
            <a:fld id="{62108949-448F-A441-A185-011DF53C0F54}" type="slidenum">
              <a:rPr lang="en-GB"/>
              <a:pPr/>
              <a:t>42</a:t>
            </a:fld>
            <a:endParaRPr lang="en-GB"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p:spPr>
        <p:txBody>
          <a:bodyPr/>
          <a:lstStyle/>
          <a:p>
            <a:r>
              <a:rPr lang="en-US" dirty="0">
                <a:latin typeface="Times New Roman" pitchFamily="-84" charset="0"/>
              </a:rPr>
              <a:t>Then it loads Program B into RAM (Figure 5.27).</a:t>
            </a:r>
          </a:p>
        </p:txBody>
      </p:sp>
      <p:sp>
        <p:nvSpPr>
          <p:cNvPr id="101380" name="Slide Number Placeholder 3"/>
          <p:cNvSpPr>
            <a:spLocks noGrp="1"/>
          </p:cNvSpPr>
          <p:nvPr>
            <p:ph type="sldNum" sz="quarter"/>
          </p:nvPr>
        </p:nvSpPr>
        <p:spPr>
          <a:noFill/>
        </p:spPr>
        <p:txBody>
          <a:bodyPr/>
          <a:lstStyle/>
          <a:p>
            <a:fld id="{130BFCB0-A415-4F4E-9A04-BD5D35ADC0CE}" type="slidenum">
              <a:rPr lang="en-GB"/>
              <a:pPr/>
              <a:t>43</a:t>
            </a:fld>
            <a:endParaRPr lang="en-GB"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20DFDA2A-30C3-2F40-9DB1-4E03F950EB91}" type="slidenum">
              <a:rPr lang="en-GB" smtClean="0"/>
              <a:pPr/>
              <a:t>46</a:t>
            </a:fld>
            <a:endParaRPr lang="en-GB" dirty="0"/>
          </a:p>
        </p:txBody>
      </p:sp>
    </p:spTree>
    <p:extLst>
      <p:ext uri="{BB962C8B-B14F-4D97-AF65-F5344CB8AC3E}">
        <p14:creationId xmlns:p14="http://schemas.microsoft.com/office/powerpoint/2010/main" val="3768400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p:spPr>
        <p:txBody>
          <a:bodyPr/>
          <a:lstStyle/>
          <a:p>
            <a:r>
              <a:rPr lang="en-US" dirty="0">
                <a:latin typeface="Times New Roman" pitchFamily="-84" charset="0"/>
              </a:rPr>
              <a:t>You can diagnose excessive disk thrashing through simply observing the hard drive access LED flashing or through</a:t>
            </a:r>
          </a:p>
        </p:txBody>
      </p:sp>
      <p:sp>
        <p:nvSpPr>
          <p:cNvPr id="102404" name="Slide Number Placeholder 3"/>
          <p:cNvSpPr>
            <a:spLocks noGrp="1"/>
          </p:cNvSpPr>
          <p:nvPr>
            <p:ph type="sldNum" sz="quarter"/>
          </p:nvPr>
        </p:nvSpPr>
        <p:spPr>
          <a:noFill/>
        </p:spPr>
        <p:txBody>
          <a:bodyPr/>
          <a:lstStyle/>
          <a:p>
            <a:fld id="{1E9638AB-AC17-FD4E-97B1-BB3D29991E65}" type="slidenum">
              <a:rPr lang="en-GB"/>
              <a:pPr/>
              <a:t>47</a:t>
            </a:fld>
            <a:endParaRPr lang="en-GB"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p:spPr>
        <p:txBody>
          <a:bodyPr/>
          <a:lstStyle/>
          <a:p>
            <a:r>
              <a:rPr lang="en-US" dirty="0">
                <a:latin typeface="Times New Roman" pitchFamily="-84" charset="0"/>
              </a:rPr>
              <a:t>Pick up a stick of RAM—don’t touch those contacts—and line up the notch or notches with the raised portion(s) of the DIMM socket (Figure 5.32). </a:t>
            </a:r>
          </a:p>
          <a:p>
            <a:endParaRPr lang="en-US" dirty="0">
              <a:latin typeface="Times New Roman" pitchFamily="-84" charset="0"/>
            </a:endParaRPr>
          </a:p>
          <a:p>
            <a:r>
              <a:rPr lang="en-US" dirty="0">
                <a:latin typeface="Times New Roman" pitchFamily="-84" charset="0"/>
              </a:rPr>
              <a:t>Your motherboard should detect and automatically set up any DIMM or RIMM you install, assuming you have the right RAM for the system, using a technology called serial presence detect (SPD). RAM makers add a handy chip to modern sticks called the SPD chip (Figure 5.33). The SPD chip stores all the information about your DRAM, including size, speed, ECC or non-ECC, registered or unregistered, and a number of other more technical bits of information. </a:t>
            </a:r>
          </a:p>
        </p:txBody>
      </p:sp>
      <p:sp>
        <p:nvSpPr>
          <p:cNvPr id="103428" name="Slide Number Placeholder 3"/>
          <p:cNvSpPr>
            <a:spLocks noGrp="1"/>
          </p:cNvSpPr>
          <p:nvPr>
            <p:ph type="sldNum" sz="quarter"/>
          </p:nvPr>
        </p:nvSpPr>
        <p:spPr>
          <a:noFill/>
        </p:spPr>
        <p:txBody>
          <a:bodyPr/>
          <a:lstStyle/>
          <a:p>
            <a:fld id="{D034A30C-555A-B447-A66D-425391224447}" type="slidenum">
              <a:rPr lang="en-GB"/>
              <a:pPr/>
              <a:t>53</a:t>
            </a:fld>
            <a:endParaRPr lang="en-GB"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p:spPr>
        <p:txBody>
          <a:bodyPr/>
          <a:lstStyle/>
          <a:p>
            <a:r>
              <a:rPr lang="en-US" dirty="0">
                <a:latin typeface="Times New Roman" pitchFamily="-84" charset="0"/>
              </a:rPr>
              <a:t>Figure 5.34</a:t>
            </a:r>
            <a:r>
              <a:rPr lang="en-US" baseline="0" dirty="0">
                <a:latin typeface="Times New Roman" pitchFamily="-84" charset="0"/>
              </a:rPr>
              <a:t> </a:t>
            </a:r>
            <a:r>
              <a:rPr lang="en-US" dirty="0">
                <a:latin typeface="Times New Roman" pitchFamily="-84" charset="0"/>
              </a:rPr>
              <a:t>displays</a:t>
            </a:r>
            <a:r>
              <a:rPr lang="en-US" baseline="0" dirty="0">
                <a:latin typeface="Times New Roman" pitchFamily="-84" charset="0"/>
              </a:rPr>
              <a:t> </a:t>
            </a:r>
            <a:r>
              <a:rPr lang="en-US" dirty="0">
                <a:latin typeface="Times New Roman" pitchFamily="-84" charset="0"/>
              </a:rPr>
              <a:t>the results of the popular CPU-Z program showing RAM information from the SPD chip.</a:t>
            </a:r>
          </a:p>
        </p:txBody>
      </p:sp>
      <p:sp>
        <p:nvSpPr>
          <p:cNvPr id="104452" name="Slide Number Placeholder 3"/>
          <p:cNvSpPr>
            <a:spLocks noGrp="1"/>
          </p:cNvSpPr>
          <p:nvPr>
            <p:ph type="sldNum" sz="quarter"/>
          </p:nvPr>
        </p:nvSpPr>
        <p:spPr>
          <a:noFill/>
        </p:spPr>
        <p:txBody>
          <a:bodyPr/>
          <a:lstStyle/>
          <a:p>
            <a:fld id="{58EB9E35-7EF0-3942-A2C3-4EE91D5877B3}" type="slidenum">
              <a:rPr lang="en-GB"/>
              <a:pPr/>
              <a:t>54</a:t>
            </a:fld>
            <a:endParaRPr lang="en-GB"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p:spPr>
        <p:txBody>
          <a:bodyPr/>
          <a:lstStyle/>
          <a:p>
            <a:r>
              <a:rPr lang="en-US" dirty="0">
                <a:latin typeface="Times New Roman" pitchFamily="-84" charset="0"/>
              </a:rPr>
              <a:t>After installing the new RAM, turn on the PC and watch the boot process closely. If you installed the RAM correctly, the RAM count on the PC reflects the new value (compare Figures 5.35 and 5.36). </a:t>
            </a:r>
          </a:p>
        </p:txBody>
      </p:sp>
      <p:sp>
        <p:nvSpPr>
          <p:cNvPr id="105476" name="Slide Number Placeholder 3"/>
          <p:cNvSpPr>
            <a:spLocks noGrp="1"/>
          </p:cNvSpPr>
          <p:nvPr>
            <p:ph type="sldNum" sz="quarter"/>
          </p:nvPr>
        </p:nvSpPr>
        <p:spPr>
          <a:noFill/>
        </p:spPr>
        <p:txBody>
          <a:bodyPr/>
          <a:lstStyle/>
          <a:p>
            <a:fld id="{D01A2180-A729-8844-AB90-41EBBDB34B7B}" type="slidenum">
              <a:rPr lang="en-GB"/>
              <a:pPr/>
              <a:t>56</a:t>
            </a:fld>
            <a:endParaRPr lang="en-GB"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p:spPr>
        <p:txBody>
          <a:bodyPr/>
          <a:lstStyle/>
          <a:p>
            <a:r>
              <a:rPr lang="en-US" dirty="0">
                <a:latin typeface="Times New Roman" pitchFamily="-84" charset="0"/>
              </a:rPr>
              <a:t>Access to RAM usually requires removing a panel or lifting up the keyboard—the procedure varies among laptop manufacturers. Figure 5.37 shows a typical laptop RAM access panel. You can slide the panel off to reveal the SO-DIMMs. SO-DIMMs usually insert exactly like the old SIMMs; slide the pins into position and snap the SO-DIMM down into the retaining clips (Figure 5.38).</a:t>
            </a:r>
          </a:p>
        </p:txBody>
      </p:sp>
      <p:sp>
        <p:nvSpPr>
          <p:cNvPr id="106500" name="Slide Number Placeholder 3"/>
          <p:cNvSpPr>
            <a:spLocks noGrp="1"/>
          </p:cNvSpPr>
          <p:nvPr>
            <p:ph type="sldNum" sz="quarter"/>
          </p:nvPr>
        </p:nvSpPr>
        <p:spPr>
          <a:noFill/>
        </p:spPr>
        <p:txBody>
          <a:bodyPr/>
          <a:lstStyle/>
          <a:p>
            <a:fld id="{718ECBFE-A243-4745-8037-0C5ECD224190}" type="slidenum">
              <a:rPr lang="en-GB"/>
              <a:pPr/>
              <a:t>58</a:t>
            </a:fld>
            <a:endParaRPr lang="en-GB"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p:spPr>
        <p:txBody>
          <a:bodyPr/>
          <a:lstStyle/>
          <a:p>
            <a:r>
              <a:rPr lang="en-US" dirty="0">
                <a:latin typeface="Times New Roman" pitchFamily="-84" charset="0"/>
              </a:rPr>
              <a:t>Windows 7 includes the Memory Diagnostics Tool, which can automatically scan your computer’s RAM when you encounter a problem. If you’re using another OS, one tool you can use is Memtest86 written by Mr. Chris Brady (www.memtest86.com). Memtest86 exhaustively checks your RAM and reports bad RAM when it finds it (Figure 5.40).</a:t>
            </a:r>
          </a:p>
        </p:txBody>
      </p:sp>
      <p:sp>
        <p:nvSpPr>
          <p:cNvPr id="108548" name="Slide Number Placeholder 3"/>
          <p:cNvSpPr>
            <a:spLocks noGrp="1"/>
          </p:cNvSpPr>
          <p:nvPr>
            <p:ph type="sldNum" sz="quarter"/>
          </p:nvPr>
        </p:nvSpPr>
        <p:spPr>
          <a:noFill/>
        </p:spPr>
        <p:txBody>
          <a:bodyPr/>
          <a:lstStyle/>
          <a:p>
            <a:fld id="{9BC84B80-C1C4-B64E-B7F0-B297B9A5A59A}" type="slidenum">
              <a:rPr lang="en-GB"/>
              <a:pPr/>
              <a:t>62</a:t>
            </a:fld>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9"/>
          <p:cNvSpPr>
            <a:spLocks noGrp="1" noChangeArrowheads="1"/>
          </p:cNvSpPr>
          <p:nvPr>
            <p:ph type="sldNum" sz="quarter"/>
          </p:nvPr>
        </p:nvSpPr>
        <p:spPr>
          <a:noFill/>
        </p:spPr>
        <p:txBody>
          <a:bodyPr/>
          <a:lstStyle/>
          <a:p>
            <a:fld id="{C388C29D-E14E-0C42-A6DC-7766CD88FF00}" type="slidenum">
              <a:rPr lang="en-GB"/>
              <a:pPr/>
              <a:t>3</a:t>
            </a:fld>
            <a:endParaRPr lang="en-GB" dirty="0"/>
          </a:p>
        </p:txBody>
      </p:sp>
      <p:sp>
        <p:nvSpPr>
          <p:cNvPr id="76803"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latin typeface="Calibri" panose="020F0502020204030204" pitchFamily="34" charset="0"/>
            </a:endParaRPr>
          </a:p>
        </p:txBody>
      </p:sp>
      <p:sp>
        <p:nvSpPr>
          <p:cNvPr id="76804" name="Text Box 2"/>
          <p:cNvSpPr>
            <a:spLocks noGrp="1" noChangeArrowheads="1"/>
          </p:cNvSpPr>
          <p:nvPr>
            <p:ph type="body"/>
          </p:nvPr>
        </p:nvSpPr>
        <p:spPr>
          <a:xfrm>
            <a:off x="701041" y="4415790"/>
            <a:ext cx="5605074" cy="4183380"/>
          </a:xfrm>
          <a:noFill/>
          <a:ln/>
        </p:spPr>
        <p:txBody>
          <a:bodyPr wrap="none" anchor="ctr"/>
          <a:lstStyle/>
          <a:p>
            <a:endParaRPr lang="en-US" dirty="0">
              <a:latin typeface="Times New Roman" pitchFamily="-8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r>
              <a:rPr lang="en-US" dirty="0">
                <a:latin typeface="Times New Roman" pitchFamily="-84" charset="0"/>
              </a:rPr>
              <a:t>Programs run in RAM.</a:t>
            </a:r>
          </a:p>
          <a:p>
            <a:r>
              <a:rPr lang="en-US" dirty="0">
                <a:latin typeface="Times New Roman" pitchFamily="-84" charset="0"/>
              </a:rPr>
              <a:t>Like a big spreadsheet.</a:t>
            </a:r>
          </a:p>
          <a:p>
            <a:r>
              <a:rPr lang="en-US" dirty="0">
                <a:latin typeface="Times New Roman" pitchFamily="-84" charset="0"/>
              </a:rPr>
              <a:t>That’s how a CPU sees MEMORY SPACE.</a:t>
            </a:r>
          </a:p>
          <a:p>
            <a:r>
              <a:rPr lang="en-US" dirty="0">
                <a:latin typeface="Times New Roman" pitchFamily="-84" charset="0"/>
              </a:rPr>
              <a:t>CPU simply uses the address bus.</a:t>
            </a:r>
          </a:p>
          <a:p>
            <a:endParaRPr lang="en-US" dirty="0">
              <a:latin typeface="Times New Roman" pitchFamily="-84" charset="0"/>
            </a:endParaRPr>
          </a:p>
        </p:txBody>
      </p:sp>
      <p:sp>
        <p:nvSpPr>
          <p:cNvPr id="77828" name="Slide Number Placeholder 3"/>
          <p:cNvSpPr>
            <a:spLocks noGrp="1"/>
          </p:cNvSpPr>
          <p:nvPr>
            <p:ph type="sldNum" sz="quarter"/>
          </p:nvPr>
        </p:nvSpPr>
        <p:spPr>
          <a:noFill/>
        </p:spPr>
        <p:txBody>
          <a:bodyPr/>
          <a:lstStyle/>
          <a:p>
            <a:fld id="{20D77098-2649-0E4B-8600-8A5212CEAE17}" type="slidenum">
              <a:rPr lang="en-GB"/>
              <a:pPr/>
              <a:t>4</a:t>
            </a:fld>
            <a:endParaRPr lang="en-GB"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9"/>
          <p:cNvSpPr>
            <a:spLocks noGrp="1" noChangeArrowheads="1"/>
          </p:cNvSpPr>
          <p:nvPr>
            <p:ph type="sldNum" sz="quarter"/>
          </p:nvPr>
        </p:nvSpPr>
        <p:spPr>
          <a:noFill/>
        </p:spPr>
        <p:txBody>
          <a:bodyPr/>
          <a:lstStyle/>
          <a:p>
            <a:fld id="{79C99798-5D48-E542-B25F-C4AF5C8EBBD9}" type="slidenum">
              <a:rPr lang="en-GB"/>
              <a:pPr/>
              <a:t>5</a:t>
            </a:fld>
            <a:endParaRPr lang="en-GB" dirty="0"/>
          </a:p>
        </p:txBody>
      </p:sp>
      <p:sp>
        <p:nvSpPr>
          <p:cNvPr id="78851"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latin typeface="Calibri" panose="020F0502020204030204" pitchFamily="34" charset="0"/>
            </a:endParaRPr>
          </a:p>
        </p:txBody>
      </p:sp>
      <p:sp>
        <p:nvSpPr>
          <p:cNvPr id="78852" name="Rectangle 2"/>
          <p:cNvSpPr>
            <a:spLocks noGrp="1" noChangeArrowheads="1"/>
          </p:cNvSpPr>
          <p:nvPr>
            <p:ph type="body"/>
          </p:nvPr>
        </p:nvSpPr>
        <p:spPr>
          <a:xfrm>
            <a:off x="701041" y="4415790"/>
            <a:ext cx="5605074" cy="4183380"/>
          </a:xfrm>
          <a:noFill/>
          <a:ln/>
        </p:spPr>
        <p:txBody>
          <a:bodyPr wrap="none" anchor="ctr"/>
          <a:lstStyle/>
          <a:p>
            <a:endParaRPr lang="en-US" dirty="0">
              <a:latin typeface="Times New Roman" pitchFamily="-8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9"/>
          <p:cNvSpPr>
            <a:spLocks noGrp="1" noChangeArrowheads="1"/>
          </p:cNvSpPr>
          <p:nvPr>
            <p:ph type="sldNum" sz="quarter"/>
          </p:nvPr>
        </p:nvSpPr>
        <p:spPr>
          <a:noFill/>
        </p:spPr>
        <p:txBody>
          <a:bodyPr/>
          <a:lstStyle/>
          <a:p>
            <a:fld id="{49965F9A-F6EE-6C41-91A8-D45A0A8076A1}" type="slidenum">
              <a:rPr lang="en-GB"/>
              <a:pPr/>
              <a:t>6</a:t>
            </a:fld>
            <a:endParaRPr lang="en-GB" dirty="0"/>
          </a:p>
        </p:txBody>
      </p:sp>
      <p:sp>
        <p:nvSpPr>
          <p:cNvPr id="79875"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latin typeface="Calibri" panose="020F0502020204030204" pitchFamily="34" charset="0"/>
            </a:endParaRPr>
          </a:p>
        </p:txBody>
      </p:sp>
      <p:sp>
        <p:nvSpPr>
          <p:cNvPr id="79876" name="Rectangle 2"/>
          <p:cNvSpPr>
            <a:spLocks noGrp="1" noChangeArrowheads="1"/>
          </p:cNvSpPr>
          <p:nvPr>
            <p:ph type="body"/>
          </p:nvPr>
        </p:nvSpPr>
        <p:spPr>
          <a:xfrm>
            <a:off x="701041" y="4415790"/>
            <a:ext cx="5605074" cy="4183380"/>
          </a:xfrm>
          <a:noFill/>
          <a:ln/>
        </p:spPr>
        <p:txBody>
          <a:bodyPr wrap="none" anchor="ctr"/>
          <a:lstStyle/>
          <a:p>
            <a:endParaRPr lang="en-US" dirty="0">
              <a:latin typeface="Times New Roman" pitchFamily="-8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9"/>
          <p:cNvSpPr>
            <a:spLocks noGrp="1" noChangeArrowheads="1"/>
          </p:cNvSpPr>
          <p:nvPr>
            <p:ph type="sldNum" sz="quarter"/>
          </p:nvPr>
        </p:nvSpPr>
        <p:spPr>
          <a:noFill/>
        </p:spPr>
        <p:txBody>
          <a:bodyPr/>
          <a:lstStyle/>
          <a:p>
            <a:fld id="{705E7BAF-58BC-1249-94AB-A55BC1FEDF55}" type="slidenum">
              <a:rPr lang="en-GB"/>
              <a:pPr/>
              <a:t>9</a:t>
            </a:fld>
            <a:endParaRPr lang="en-GB" dirty="0"/>
          </a:p>
        </p:txBody>
      </p:sp>
      <p:sp>
        <p:nvSpPr>
          <p:cNvPr id="81923"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latin typeface="Calibri" panose="020F0502020204030204" pitchFamily="34" charset="0"/>
            </a:endParaRPr>
          </a:p>
        </p:txBody>
      </p:sp>
      <p:sp>
        <p:nvSpPr>
          <p:cNvPr id="81924" name="Rectangle 2"/>
          <p:cNvSpPr>
            <a:spLocks noGrp="1" noChangeArrowheads="1"/>
          </p:cNvSpPr>
          <p:nvPr>
            <p:ph type="body"/>
          </p:nvPr>
        </p:nvSpPr>
        <p:spPr>
          <a:xfrm>
            <a:off x="701041" y="4415790"/>
            <a:ext cx="5605074" cy="4183380"/>
          </a:xfrm>
          <a:noFill/>
          <a:ln/>
        </p:spPr>
        <p:txBody>
          <a:bodyPr wrap="none" anchor="ctr"/>
          <a:lstStyle/>
          <a:p>
            <a:endParaRPr lang="en-US" dirty="0">
              <a:latin typeface="Times New Roman" pitchFamily="-8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r>
              <a:rPr lang="en-US" dirty="0">
                <a:latin typeface="Times New Roman" pitchFamily="-84" charset="0"/>
              </a:rPr>
              <a:t>Exam Tip: Manufacturers made a few 168-pin DIMMs with EDO, but they were rare.</a:t>
            </a:r>
          </a:p>
        </p:txBody>
      </p:sp>
      <p:sp>
        <p:nvSpPr>
          <p:cNvPr id="82948" name="Slide Number Placeholder 3"/>
          <p:cNvSpPr>
            <a:spLocks noGrp="1"/>
          </p:cNvSpPr>
          <p:nvPr>
            <p:ph type="sldNum" sz="quarter"/>
          </p:nvPr>
        </p:nvSpPr>
        <p:spPr>
          <a:noFill/>
        </p:spPr>
        <p:txBody>
          <a:bodyPr/>
          <a:lstStyle/>
          <a:p>
            <a:fld id="{FDD782B9-7235-FC43-A3C5-5E23E5CA7079}" type="slidenum">
              <a:rPr lang="en-GB"/>
              <a:pPr/>
              <a:t>10</a:t>
            </a:fld>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p:spPr>
        <p:txBody>
          <a:bodyPr/>
          <a:lstStyle/>
          <a:p>
            <a:endParaRPr lang="en-US" dirty="0">
              <a:latin typeface="Times New Roman" pitchFamily="-84" charset="0"/>
            </a:endParaRPr>
          </a:p>
        </p:txBody>
      </p:sp>
      <p:sp>
        <p:nvSpPr>
          <p:cNvPr id="83972" name="Slide Number Placeholder 3"/>
          <p:cNvSpPr>
            <a:spLocks noGrp="1"/>
          </p:cNvSpPr>
          <p:nvPr>
            <p:ph type="sldNum" sz="quarter"/>
          </p:nvPr>
        </p:nvSpPr>
        <p:spPr>
          <a:noFill/>
        </p:spPr>
        <p:txBody>
          <a:bodyPr/>
          <a:lstStyle/>
          <a:p>
            <a:fld id="{CEF4CC44-F7DD-A34A-80E3-C5B2181D7FF3}" type="slidenum">
              <a:rPr lang="en-GB"/>
              <a:pPr/>
              <a:t>11</a:t>
            </a:fld>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2899596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063821"/>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079084"/>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SmartArt Placeholder 2"/>
          <p:cNvSpPr>
            <a:spLocks noGrp="1"/>
          </p:cNvSpPr>
          <p:nvPr>
            <p:ph type="dgm" idx="1"/>
          </p:nvPr>
        </p:nvSpPr>
        <p:spPr>
          <a:xfrm>
            <a:off x="457200" y="1600200"/>
            <a:ext cx="8229600" cy="4525963"/>
          </a:xfrm>
          <a:prstGeom prst="rect">
            <a:avLst/>
          </a:prstGeom>
        </p:spPr>
        <p:txBody>
          <a:bodyPr/>
          <a:lstStyle/>
          <a:p>
            <a:pPr lvl="0"/>
            <a:endParaRPr lang="en-US" noProof="0" dirty="0"/>
          </a:p>
        </p:txBody>
      </p:sp>
    </p:spTree>
    <p:extLst>
      <p:ext uri="{BB962C8B-B14F-4D97-AF65-F5344CB8AC3E}">
        <p14:creationId xmlns:p14="http://schemas.microsoft.com/office/powerpoint/2010/main" val="216229541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lvl2pPr>
              <a:defRPr sz="2400"/>
            </a:lvl2pPr>
            <a:lvl3pPr>
              <a:defRPr sz="2000"/>
            </a:lvl3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4170153"/>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55319892"/>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1054746"/>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9443837"/>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437775271"/>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862219"/>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20341586"/>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4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93731720"/>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npo000000"/>
          <p:cNvPicPr>
            <a:picLocks noChangeAspect="1" noChangeArrowheads="1"/>
          </p:cNvPicPr>
          <p:nvPr userDrawn="1"/>
        </p:nvPicPr>
        <p:blipFill>
          <a:blip r:embed="rId14"/>
          <a:srcRect/>
          <a:stretch>
            <a:fillRect/>
          </a:stretch>
        </p:blipFill>
        <p:spPr bwMode="auto">
          <a:xfrm>
            <a:off x="1633538" y="1096963"/>
            <a:ext cx="5922962" cy="46037"/>
          </a:xfrm>
          <a:prstGeom prst="rect">
            <a:avLst/>
          </a:prstGeom>
          <a:noFill/>
          <a:ln w="9525" algn="ctr">
            <a:noFill/>
            <a:miter lim="800000"/>
            <a:headEnd/>
            <a:tailEnd/>
          </a:ln>
        </p:spPr>
      </p:pic>
      <p:sp>
        <p:nvSpPr>
          <p:cNvPr id="1027" name="Text Box 23"/>
          <p:cNvSpPr txBox="1">
            <a:spLocks noChangeArrowheads="1"/>
          </p:cNvSpPr>
          <p:nvPr userDrawn="1"/>
        </p:nvSpPr>
        <p:spPr bwMode="auto">
          <a:xfrm>
            <a:off x="8680450" y="6542088"/>
            <a:ext cx="400050" cy="304800"/>
          </a:xfrm>
          <a:prstGeom prst="rect">
            <a:avLst/>
          </a:prstGeom>
          <a:noFill/>
          <a:ln>
            <a:noFill/>
          </a:ln>
          <a:extLst/>
        </p:spPr>
        <p:txBody>
          <a:bodyPr wrap="none">
            <a:spAutoFit/>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defTabSz="914400" eaLnBrk="1" hangingPunct="1">
              <a:lnSpc>
                <a:spcPct val="100000"/>
              </a:lnSpc>
              <a:buClrTx/>
              <a:buSzTx/>
              <a:buFontTx/>
              <a:buNone/>
              <a:defRPr/>
            </a:pPr>
            <a:fld id="{E3D7E7E8-C21D-4F67-9AF0-00BEE4DE3616}" type="slidenum">
              <a:rPr lang="en-US" sz="1400" smtClean="0">
                <a:solidFill>
                  <a:srgbClr val="000000"/>
                </a:solidFill>
                <a:ea typeface="+mn-ea"/>
              </a:rPr>
              <a:pPr defTabSz="914400" eaLnBrk="1" hangingPunct="1">
                <a:lnSpc>
                  <a:spcPct val="100000"/>
                </a:lnSpc>
                <a:buClrTx/>
                <a:buSzTx/>
                <a:buFontTx/>
                <a:buNone/>
                <a:defRPr/>
              </a:pPr>
              <a:t>‹#›</a:t>
            </a:fld>
            <a:endParaRPr lang="en-US" sz="1400" dirty="0">
              <a:solidFill>
                <a:srgbClr val="000000"/>
              </a:solidFill>
              <a:ea typeface="+mn-ea"/>
            </a:endParaRPr>
          </a:p>
        </p:txBody>
      </p:sp>
      <p:pic>
        <p:nvPicPr>
          <p:cNvPr id="1028" name="Picture 2" descr="D:\Documents and Settings\paul.l.stokes\My Documents\80 - Work Week 31 Dec 2012 - 25 Jan 2013\Disk 2B - Student Pirates - CY-13\Comm Pirates CY-13\New and Old MCCES Logos\MCCES_logo_large_JPG.jpg"/>
          <p:cNvPicPr>
            <a:picLocks noChangeAspect="1" noChangeArrowheads="1"/>
          </p:cNvPicPr>
          <p:nvPr userDrawn="1"/>
        </p:nvPicPr>
        <p:blipFill>
          <a:blip r:embed="rId15"/>
          <a:srcRect/>
          <a:stretch>
            <a:fillRect/>
          </a:stretch>
        </p:blipFill>
        <p:spPr bwMode="auto">
          <a:xfrm>
            <a:off x="0" y="0"/>
            <a:ext cx="1633538" cy="1665288"/>
          </a:xfrm>
          <a:prstGeom prst="rect">
            <a:avLst/>
          </a:prstGeom>
          <a:noFill/>
          <a:ln w="9525">
            <a:noFill/>
            <a:miter lim="800000"/>
            <a:headEnd/>
            <a:tailEnd/>
          </a:ln>
        </p:spPr>
      </p:pic>
      <p:pic>
        <p:nvPicPr>
          <p:cNvPr id="1029" name="Picture 8" descr="CTC Logo"/>
          <p:cNvPicPr>
            <a:picLocks noChangeAspect="1" noChangeArrowheads="1"/>
          </p:cNvPicPr>
          <p:nvPr userDrawn="1"/>
        </p:nvPicPr>
        <p:blipFill>
          <a:blip r:embed="rId16"/>
          <a:srcRect/>
          <a:stretch>
            <a:fillRect/>
          </a:stretch>
        </p:blipFill>
        <p:spPr bwMode="auto">
          <a:xfrm>
            <a:off x="7556500" y="76200"/>
            <a:ext cx="1524000" cy="1524000"/>
          </a:xfrm>
          <a:prstGeom prst="rect">
            <a:avLst/>
          </a:prstGeom>
          <a:noFill/>
          <a:ln w="9525">
            <a:noFill/>
            <a:miter lim="800000"/>
            <a:headEnd/>
            <a:tailEnd/>
          </a:ln>
        </p:spPr>
      </p:pic>
    </p:spTree>
    <p:extLst>
      <p:ext uri="{BB962C8B-B14F-4D97-AF65-F5344CB8AC3E}">
        <p14:creationId xmlns:p14="http://schemas.microsoft.com/office/powerpoint/2010/main" val="42232773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ransition spd="med">
    <p:fade/>
  </p:transition>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4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2.jpeg"/></Relationships>
</file>

<file path=ppt/slides/_rels/slide4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5" name="Rectangle 2"/>
          <p:cNvSpPr txBox="1">
            <a:spLocks noChangeArrowheads="1"/>
          </p:cNvSpPr>
          <p:nvPr/>
        </p:nvSpPr>
        <p:spPr bwMode="auto">
          <a:xfrm>
            <a:off x="457200" y="1681842"/>
            <a:ext cx="8534400" cy="151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0" indent="0" algn="ctr" defTabSz="457200" rtl="0" eaLnBrk="0" fontAlgn="base" hangingPunct="0">
              <a:lnSpc>
                <a:spcPct val="101000"/>
              </a:lnSpc>
              <a:spcBef>
                <a:spcPts val="650"/>
              </a:spcBef>
              <a:spcAft>
                <a:spcPct val="0"/>
              </a:spcAft>
              <a:buClr>
                <a:srgbClr val="000000"/>
              </a:buClr>
              <a:buSzPct val="85000"/>
              <a:buFont typeface="Verdana" pitchFamily="34" charset="0"/>
              <a:buNone/>
              <a:defRPr sz="4000" b="1">
                <a:solidFill>
                  <a:srgbClr val="006600"/>
                </a:solidFill>
                <a:latin typeface="Calibri" panose="020F0502020204030204" pitchFamily="34" charset="0"/>
                <a:ea typeface="+mn-ea"/>
                <a:cs typeface="Calibri" panose="020F0502020204030204" pitchFamily="34" charset="0"/>
              </a:defRPr>
            </a:lvl1pPr>
            <a:lvl2pPr marL="457200" indent="0" algn="ctr" defTabSz="457200" rtl="0" eaLnBrk="0" fontAlgn="base" hangingPunct="0">
              <a:lnSpc>
                <a:spcPct val="101000"/>
              </a:lnSpc>
              <a:spcBef>
                <a:spcPts val="550"/>
              </a:spcBef>
              <a:spcAft>
                <a:spcPct val="0"/>
              </a:spcAft>
              <a:buClr>
                <a:srgbClr val="006600"/>
              </a:buClr>
              <a:buSzPct val="85000"/>
              <a:buFont typeface="Verdana" pitchFamily="34" charset="0"/>
              <a:buNone/>
              <a:defRPr sz="2800">
                <a:solidFill>
                  <a:srgbClr val="006600"/>
                </a:solidFill>
                <a:latin typeface="Calibri" panose="020F0502020204030204" pitchFamily="34" charset="0"/>
                <a:ea typeface="+mn-ea"/>
                <a:cs typeface="Calibri" panose="020F0502020204030204" pitchFamily="34" charset="0"/>
              </a:defRPr>
            </a:lvl2pPr>
            <a:lvl3pPr marL="914400" indent="0" algn="ctr" defTabSz="457200" rtl="0" eaLnBrk="0" fontAlgn="base" hangingPunct="0">
              <a:lnSpc>
                <a:spcPct val="101000"/>
              </a:lnSpc>
              <a:spcBef>
                <a:spcPts val="450"/>
              </a:spcBef>
              <a:spcAft>
                <a:spcPct val="0"/>
              </a:spcAft>
              <a:buClr>
                <a:srgbClr val="663300"/>
              </a:buClr>
              <a:buSzPct val="85000"/>
              <a:buFont typeface="Verdana" pitchFamily="34" charset="0"/>
              <a:buNone/>
              <a:defRPr sz="2400">
                <a:solidFill>
                  <a:srgbClr val="663300"/>
                </a:solidFill>
                <a:latin typeface="Calibri" panose="020F0502020204030204" pitchFamily="34" charset="0"/>
                <a:ea typeface="+mn-ea"/>
                <a:cs typeface="Calibri" panose="020F0502020204030204" pitchFamily="34" charset="0"/>
              </a:defRPr>
            </a:lvl3pPr>
            <a:lvl4pPr marL="1371600" indent="0" algn="ctr" defTabSz="457200" rtl="0" eaLnBrk="0" fontAlgn="base" hangingPunct="0">
              <a:lnSpc>
                <a:spcPct val="101000"/>
              </a:lnSpc>
              <a:spcBef>
                <a:spcPts val="450"/>
              </a:spcBef>
              <a:spcAft>
                <a:spcPct val="0"/>
              </a:spcAft>
              <a:buClr>
                <a:srgbClr val="000000"/>
              </a:buClr>
              <a:buSzPct val="100000"/>
              <a:buFont typeface="Verdana" pitchFamily="34" charset="0"/>
              <a:buNone/>
              <a:defRPr sz="2400">
                <a:solidFill>
                  <a:srgbClr val="000000"/>
                </a:solidFill>
                <a:latin typeface="Calibri" panose="020F0502020204030204" pitchFamily="34" charset="0"/>
                <a:ea typeface="+mn-ea"/>
                <a:cs typeface="Calibri" panose="020F0502020204030204" pitchFamily="34" charset="0"/>
              </a:defRPr>
            </a:lvl4pPr>
            <a:lvl5pPr marL="1828800" indent="0" algn="ctr" defTabSz="457200" rtl="0" eaLnBrk="0" fontAlgn="base" hangingPunct="0">
              <a:lnSpc>
                <a:spcPct val="93000"/>
              </a:lnSpc>
              <a:spcBef>
                <a:spcPts val="500"/>
              </a:spcBef>
              <a:spcAft>
                <a:spcPct val="0"/>
              </a:spcAft>
              <a:buClr>
                <a:srgbClr val="000000"/>
              </a:buClr>
              <a:buSzPct val="100000"/>
              <a:buFont typeface="Arial" charset="0"/>
              <a:buNone/>
              <a:defRPr sz="2000">
                <a:solidFill>
                  <a:srgbClr val="000000"/>
                </a:solidFill>
                <a:latin typeface="Calibri" panose="020F0502020204030204" pitchFamily="34" charset="0"/>
                <a:ea typeface="+mn-ea"/>
                <a:cs typeface="Calibri" panose="020F0502020204030204" pitchFamily="34" charset="0"/>
              </a:defRPr>
            </a:lvl5pPr>
            <a:lvl6pPr marL="22860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6pPr>
            <a:lvl7pPr marL="27432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7pPr>
            <a:lvl8pPr marL="32004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8pPr>
            <a:lvl9pPr marL="36576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9pPr>
          </a:lstStyle>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a typeface="MS Gothic"/>
              </a:rPr>
              <a:t>IT Essentials (</a:t>
            </a:r>
            <a:r>
              <a:rPr lang="en-GB" kern="0" dirty="0">
                <a:ea typeface="MS Gothic"/>
              </a:rPr>
              <a:t>C</a:t>
            </a:r>
            <a:r>
              <a:rPr lang="en-GB" kern="0" dirty="0" smtClean="0">
                <a:ea typeface="MS Gothic"/>
              </a:rPr>
              <a:t>ompTIA A+) </a:t>
            </a:r>
            <a:r>
              <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rPr>
              <a:t>Ch. 5</a:t>
            </a:r>
          </a:p>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ffectLst>
                  <a:outerShdw blurRad="38100" dist="38100" dir="2700000" algn="tl">
                    <a:srgbClr val="000000">
                      <a:alpha val="43137"/>
                    </a:srgbClr>
                  </a:outerShdw>
                </a:effectLst>
                <a:ea typeface="MS Gothic"/>
              </a:rPr>
              <a:t>Random Access Memory (RAM)</a:t>
            </a:r>
            <a:endParaRPr kumimoji="0" lang="en-GB" sz="4000" b="1" i="0" u="none" strike="noStrike" kern="0" cap="none" spc="0" normalizeH="0" baseline="0" noProof="0" dirty="0">
              <a:ln>
                <a:noFill/>
              </a:ln>
              <a:solidFill>
                <a:srgbClr val="006600"/>
              </a:solidFill>
              <a:effectLst>
                <a:outerShdw blurRad="38100" dist="38100" dir="2700000" algn="tl">
                  <a:srgbClr val="000000">
                    <a:alpha val="43137"/>
                  </a:srgbClr>
                </a:outerShdw>
              </a:effectLst>
              <a:uLnTx/>
              <a:uFillTx/>
              <a:ea typeface="MS Gothic"/>
            </a:endParaRPr>
          </a:p>
        </p:txBody>
      </p:sp>
      <p:pic>
        <p:nvPicPr>
          <p:cNvPr id="6" name="Picture 3"/>
          <p:cNvPicPr>
            <a:picLocks noChangeAspect="1" noChangeArrowheads="1"/>
          </p:cNvPicPr>
          <p:nvPr/>
        </p:nvPicPr>
        <p:blipFill>
          <a:blip r:embed="rId3"/>
          <a:srcRect/>
          <a:stretch>
            <a:fillRect/>
          </a:stretch>
        </p:blipFill>
        <p:spPr bwMode="auto">
          <a:xfrm flipH="1">
            <a:off x="2516462" y="3380014"/>
            <a:ext cx="4111076" cy="2743200"/>
          </a:xfrm>
          <a:prstGeom prst="rect">
            <a:avLst/>
          </a:prstGeom>
          <a:noFill/>
          <a:ln w="9525">
            <a:noFill/>
            <a:round/>
            <a:headEnd/>
            <a:tailEnd/>
          </a:ln>
        </p:spPr>
      </p:pic>
    </p:spTree>
    <p:extLst>
      <p:ext uri="{BB962C8B-B14F-4D97-AF65-F5344CB8AC3E}">
        <p14:creationId xmlns:p14="http://schemas.microsoft.com/office/powerpoint/2010/main" val="112049303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GB" dirty="0">
                <a:solidFill>
                  <a:srgbClr val="006C31"/>
                </a:solidFill>
                <a:latin typeface="Calibri" panose="020F0502020204030204" pitchFamily="34" charset="0"/>
                <a:ea typeface="MS Gothic"/>
                <a:cs typeface="MS Gothic" charset="0"/>
              </a:rPr>
              <a:t>DRAM </a:t>
            </a:r>
            <a:r>
              <a:rPr lang="en-GB" dirty="0">
                <a:solidFill>
                  <a:srgbClr val="006C31"/>
                </a:solidFill>
                <a:latin typeface="Calibri" panose="020F0502020204030204" pitchFamily="34" charset="0"/>
                <a:ea typeface="MS Gothic"/>
                <a:cs typeface="MS Gothic" charset="0"/>
              </a:rPr>
              <a:t>Sticks</a:t>
            </a:r>
            <a:endParaRPr lang="en-US" dirty="0">
              <a:solidFill>
                <a:srgbClr val="006C31"/>
              </a:solidFill>
              <a:latin typeface="Calibri" panose="020F0502020204030204" pitchFamily="34" charset="0"/>
              <a:ea typeface="MS Gothic"/>
              <a:cs typeface="MS Gothic" charset="0"/>
            </a:endParaRPr>
          </a:p>
        </p:txBody>
      </p:sp>
      <p:sp>
        <p:nvSpPr>
          <p:cNvPr id="12291" name="Text Placeholder 2"/>
          <p:cNvSpPr>
            <a:spLocks noGrp="1"/>
          </p:cNvSpPr>
          <p:nvPr>
            <p:ph idx="1"/>
          </p:nvPr>
        </p:nvSpPr>
        <p:spPr/>
        <p:txBody>
          <a:bodyPr/>
          <a:lstStyle/>
          <a:p>
            <a:r>
              <a:rPr lang="en-US" dirty="0">
                <a:solidFill>
                  <a:srgbClr val="C00000"/>
                </a:solidFill>
              </a:rPr>
              <a:t>Single inline memory modules (SIMM)</a:t>
            </a:r>
          </a:p>
          <a:p>
            <a:pPr lvl="1"/>
            <a:r>
              <a:rPr lang="en-US" dirty="0"/>
              <a:t>You must get the correct stick(s) for a particular motherboard.</a:t>
            </a:r>
          </a:p>
          <a:p>
            <a:pPr lvl="1"/>
            <a:r>
              <a:rPr lang="en-US" dirty="0"/>
              <a:t>Check the motherboard manual for type of module and amount of RAM you can install.</a:t>
            </a:r>
          </a:p>
        </p:txBody>
      </p:sp>
      <p:pic>
        <p:nvPicPr>
          <p:cNvPr id="12292" name="Picture 6"/>
          <p:cNvPicPr>
            <a:picLocks noChangeAspect="1"/>
          </p:cNvPicPr>
          <p:nvPr/>
        </p:nvPicPr>
        <p:blipFill>
          <a:blip r:embed="rId3"/>
          <a:srcRect/>
          <a:stretch>
            <a:fillRect/>
          </a:stretch>
        </p:blipFill>
        <p:spPr bwMode="auto">
          <a:xfrm>
            <a:off x="1600200" y="3733800"/>
            <a:ext cx="5975350" cy="1862137"/>
          </a:xfrm>
          <a:prstGeom prst="rect">
            <a:avLst/>
          </a:prstGeom>
          <a:noFill/>
          <a:ln w="9525">
            <a:noFill/>
            <a:miter lim="800000"/>
            <a:headEnd/>
            <a:tailEnd/>
          </a:ln>
        </p:spPr>
      </p:pic>
      <p:sp>
        <p:nvSpPr>
          <p:cNvPr id="12293" name="TextBox 7"/>
          <p:cNvSpPr txBox="1">
            <a:spLocks noChangeArrowheads="1"/>
          </p:cNvSpPr>
          <p:nvPr/>
        </p:nvSpPr>
        <p:spPr bwMode="auto">
          <a:xfrm>
            <a:off x="3257550" y="5595937"/>
            <a:ext cx="2615011" cy="349968"/>
          </a:xfrm>
          <a:prstGeom prst="rect">
            <a:avLst/>
          </a:prstGeom>
          <a:noFill/>
          <a:ln w="9525">
            <a:noFill/>
            <a:miter lim="800000"/>
            <a:headEnd/>
            <a:tailEnd/>
          </a:ln>
        </p:spPr>
        <p:txBody>
          <a:bodyPr wrap="none">
            <a:prstTxWarp prst="textNoShape">
              <a:avLst/>
            </a:prstTxWarp>
            <a:spAutoFit/>
          </a:bodyPr>
          <a:lstStyle/>
          <a:p>
            <a:r>
              <a:rPr lang="en-US" dirty="0">
                <a:solidFill>
                  <a:schemeClr val="tx1"/>
                </a:solidFill>
                <a:latin typeface="Calibri" panose="020F0502020204030204" pitchFamily="34" charset="0"/>
              </a:rPr>
              <a:t>Figure 5.7  A 72-pin SIMM</a:t>
            </a:r>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GB" dirty="0">
                <a:solidFill>
                  <a:srgbClr val="006C31"/>
                </a:solidFill>
                <a:latin typeface="Calibri" panose="020F0502020204030204" pitchFamily="34" charset="0"/>
                <a:ea typeface="MS Gothic"/>
                <a:cs typeface="MS Gothic" charset="0"/>
              </a:rPr>
              <a:t>DRAM Sticks </a:t>
            </a:r>
            <a:endParaRPr lang="en-US" dirty="0">
              <a:solidFill>
                <a:srgbClr val="006C31"/>
              </a:solidFill>
              <a:latin typeface="Calibri" panose="020F0502020204030204" pitchFamily="34" charset="0"/>
              <a:ea typeface="MS Gothic"/>
              <a:cs typeface="MS Gothic" charset="0"/>
            </a:endParaRPr>
          </a:p>
        </p:txBody>
      </p:sp>
      <p:sp>
        <p:nvSpPr>
          <p:cNvPr id="13315" name="Text Placeholder 2"/>
          <p:cNvSpPr>
            <a:spLocks noGrp="1"/>
          </p:cNvSpPr>
          <p:nvPr>
            <p:ph idx="1"/>
          </p:nvPr>
        </p:nvSpPr>
        <p:spPr/>
        <p:txBody>
          <a:bodyPr/>
          <a:lstStyle/>
          <a:p>
            <a:r>
              <a:rPr lang="en-US" sz="2400" dirty="0"/>
              <a:t>Current RAM is 32 bits wide and 64 bits wide.</a:t>
            </a:r>
          </a:p>
          <a:p>
            <a:r>
              <a:rPr lang="en-US" sz="2400" dirty="0"/>
              <a:t>The MCC keeps track of the physical location of the RAM.</a:t>
            </a:r>
          </a:p>
        </p:txBody>
      </p:sp>
      <p:sp>
        <p:nvSpPr>
          <p:cNvPr id="13316" name="TextBox 5"/>
          <p:cNvSpPr txBox="1">
            <a:spLocks noChangeArrowheads="1"/>
          </p:cNvSpPr>
          <p:nvPr/>
        </p:nvSpPr>
        <p:spPr bwMode="auto">
          <a:xfrm>
            <a:off x="1837200" y="5791200"/>
            <a:ext cx="5006050" cy="321306"/>
          </a:xfrm>
          <a:prstGeom prst="rect">
            <a:avLst/>
          </a:prstGeom>
          <a:noFill/>
          <a:ln w="9525">
            <a:noFill/>
            <a:miter lim="800000"/>
            <a:headEnd/>
            <a:tailEnd/>
          </a:ln>
        </p:spPr>
        <p:txBody>
          <a:bodyPr wrap="none">
            <a:prstTxWarp prst="textNoShape">
              <a:avLst/>
            </a:prstTxWarp>
            <a:spAutoFit/>
          </a:bodyPr>
          <a:lstStyle/>
          <a:p>
            <a:r>
              <a:rPr lang="en-US" sz="1600" dirty="0">
                <a:solidFill>
                  <a:schemeClr val="tx1"/>
                </a:solidFill>
                <a:latin typeface="Calibri" panose="020F0502020204030204" pitchFamily="34" charset="0"/>
              </a:rPr>
              <a:t>Figure 5.8  The MCC knows the real location of the DRAM.</a:t>
            </a:r>
          </a:p>
        </p:txBody>
      </p:sp>
      <p:pic>
        <p:nvPicPr>
          <p:cNvPr id="13317" name="Picture 1" descr="F07-08.jpg"/>
          <p:cNvPicPr>
            <a:picLocks noChangeAspect="1"/>
          </p:cNvPicPr>
          <p:nvPr/>
        </p:nvPicPr>
        <p:blipFill>
          <a:blip r:embed="rId3"/>
          <a:srcRect/>
          <a:stretch>
            <a:fillRect/>
          </a:stretch>
        </p:blipFill>
        <p:spPr bwMode="auto">
          <a:xfrm>
            <a:off x="1219200" y="2971800"/>
            <a:ext cx="6242050" cy="259080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GB" dirty="0">
                <a:solidFill>
                  <a:srgbClr val="006C31"/>
                </a:solidFill>
                <a:latin typeface="Calibri" panose="020F0502020204030204" pitchFamily="34" charset="0"/>
                <a:ea typeface="MS Gothic"/>
                <a:cs typeface="MS Gothic" charset="0"/>
              </a:rPr>
              <a:t>Consumer RAM</a:t>
            </a:r>
            <a:endParaRPr lang="en-US" dirty="0">
              <a:solidFill>
                <a:srgbClr val="006C31"/>
              </a:solidFill>
              <a:latin typeface="Calibri" panose="020F0502020204030204" pitchFamily="34" charset="0"/>
              <a:ea typeface="MS Gothic"/>
              <a:cs typeface="MS Gothic" charset="0"/>
            </a:endParaRPr>
          </a:p>
        </p:txBody>
      </p:sp>
      <p:sp>
        <p:nvSpPr>
          <p:cNvPr id="14339" name="Text Placeholder 2"/>
          <p:cNvSpPr>
            <a:spLocks noGrp="1"/>
          </p:cNvSpPr>
          <p:nvPr>
            <p:ph idx="1"/>
          </p:nvPr>
        </p:nvSpPr>
        <p:spPr/>
        <p:txBody>
          <a:bodyPr/>
          <a:lstStyle/>
          <a:p>
            <a:r>
              <a:rPr lang="en-US" dirty="0"/>
              <a:t>Modern DRAM modules come in sizes much wider than a byte.</a:t>
            </a:r>
          </a:p>
          <a:p>
            <a:r>
              <a:rPr lang="en-US" dirty="0"/>
              <a:t>RAM is described by the total capacity in bytes.</a:t>
            </a:r>
          </a:p>
          <a:p>
            <a:pPr lvl="1"/>
            <a:r>
              <a:rPr lang="en-US" dirty="0"/>
              <a:t>For example, 4-GB sticks</a:t>
            </a:r>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Types of RAM</a:t>
            </a:r>
          </a:p>
        </p:txBody>
      </p:sp>
      <p:sp>
        <p:nvSpPr>
          <p:cNvPr id="3" name="Content Placeholder 2"/>
          <p:cNvSpPr>
            <a:spLocks noGrp="1"/>
          </p:cNvSpPr>
          <p:nvPr>
            <p:ph idx="1"/>
          </p:nvPr>
        </p:nvSpPr>
        <p:spPr/>
        <p:txBody>
          <a:bodyPr/>
          <a:lstStyle/>
          <a:p>
            <a:r>
              <a:rPr lang="en-US" dirty="0"/>
              <a:t>New DRAM technologies are driven by newer, wider, and faster CPUs and MCCs.</a:t>
            </a:r>
          </a:p>
          <a:p>
            <a:r>
              <a:rPr lang="en-US" dirty="0"/>
              <a:t>Types of RAM:</a:t>
            </a:r>
          </a:p>
          <a:p>
            <a:pPr lvl="1"/>
            <a:r>
              <a:rPr lang="en-US" dirty="0">
                <a:solidFill>
                  <a:srgbClr val="C00000"/>
                </a:solidFill>
              </a:rPr>
              <a:t>Synchronous DRAM (SDRAM)</a:t>
            </a:r>
          </a:p>
          <a:p>
            <a:pPr lvl="1"/>
            <a:r>
              <a:rPr lang="en-US" dirty="0">
                <a:solidFill>
                  <a:srgbClr val="C00000"/>
                </a:solidFill>
              </a:rPr>
              <a:t>Rambus DRAM (RDRAM)</a:t>
            </a:r>
          </a:p>
          <a:p>
            <a:pPr lvl="1"/>
            <a:r>
              <a:rPr lang="en-US" dirty="0">
                <a:solidFill>
                  <a:srgbClr val="C00000"/>
                </a:solidFill>
              </a:rPr>
              <a:t>Double data rate SDRAM (DDR SDRAM)</a:t>
            </a:r>
          </a:p>
          <a:p>
            <a:pPr lvl="1"/>
            <a:r>
              <a:rPr lang="en-US" dirty="0">
                <a:solidFill>
                  <a:srgbClr val="C00000"/>
                </a:solidFill>
              </a:rPr>
              <a:t>DDR2 and DDR3</a:t>
            </a:r>
          </a:p>
          <a:p>
            <a:pPr lvl="1"/>
            <a:r>
              <a:rPr lang="en-US" dirty="0">
                <a:solidFill>
                  <a:srgbClr val="C00000"/>
                </a:solidFill>
              </a:rPr>
              <a:t>DDR3L/DDR37</a:t>
            </a:r>
          </a:p>
          <a:p>
            <a:pPr lvl="1"/>
            <a:r>
              <a:rPr lang="en-US" dirty="0">
                <a:solidFill>
                  <a:srgbClr val="C00000"/>
                </a:solidFill>
              </a:rPr>
              <a:t>DDR4</a:t>
            </a:r>
          </a:p>
          <a:p>
            <a:pPr lvl="1"/>
            <a:r>
              <a:rPr lang="en-US" dirty="0">
                <a:solidFill>
                  <a:srgbClr val="C00000"/>
                </a:solidFill>
              </a:rPr>
              <a:t>RAM variation</a:t>
            </a:r>
            <a:r>
              <a:rPr lang="en-US" dirty="0">
                <a:solidFill>
                  <a:srgbClr val="800000"/>
                </a:solidFill>
              </a:rPr>
              <a:t>s</a:t>
            </a:r>
            <a:endParaRPr lang="en-US" dirty="0"/>
          </a:p>
        </p:txBody>
      </p:sp>
    </p:spTree>
    <p:extLst>
      <p:ext uri="{BB962C8B-B14F-4D97-AF65-F5344CB8AC3E}">
        <p14:creationId xmlns:p14="http://schemas.microsoft.com/office/powerpoint/2010/main" val="4181863134"/>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SDRAM</a:t>
            </a:r>
          </a:p>
        </p:txBody>
      </p:sp>
      <p:sp>
        <p:nvSpPr>
          <p:cNvPr id="16387" name="Content Placeholder 2"/>
          <p:cNvSpPr>
            <a:spLocks noGrp="1"/>
          </p:cNvSpPr>
          <p:nvPr>
            <p:ph idx="1"/>
          </p:nvPr>
        </p:nvSpPr>
        <p:spPr/>
        <p:txBody>
          <a:bodyPr/>
          <a:lstStyle/>
          <a:p>
            <a:r>
              <a:rPr lang="en-US" dirty="0"/>
              <a:t>Synchronized with the system clock</a:t>
            </a:r>
          </a:p>
          <a:p>
            <a:r>
              <a:rPr lang="en-US" dirty="0"/>
              <a:t>Came on a stick called a </a:t>
            </a:r>
            <a:r>
              <a:rPr lang="en-US" dirty="0">
                <a:solidFill>
                  <a:srgbClr val="C00000"/>
                </a:solidFill>
              </a:rPr>
              <a:t>dual inline memory module (DIMM)</a:t>
            </a:r>
          </a:p>
          <a:p>
            <a:r>
              <a:rPr lang="en-US" dirty="0"/>
              <a:t>Came in a wide variety of pin sizes with early DIMMs</a:t>
            </a:r>
          </a:p>
          <a:p>
            <a:pPr lvl="1"/>
            <a:r>
              <a:rPr lang="en-US" dirty="0"/>
              <a:t>168-pin version common on desktops</a:t>
            </a:r>
          </a:p>
          <a:p>
            <a:pPr lvl="1"/>
            <a:r>
              <a:rPr lang="en-US" dirty="0"/>
              <a:t>Laptop DIMMs in 68-pin, 144-pin, or 172-pin micro-DIMM packages</a:t>
            </a:r>
          </a:p>
          <a:p>
            <a:pPr lvl="1"/>
            <a:r>
              <a:rPr lang="en-US" dirty="0">
                <a:solidFill>
                  <a:srgbClr val="C00000"/>
                </a:solidFill>
              </a:rPr>
              <a:t>Small-outline DIMM (SO-DIMM)</a:t>
            </a:r>
            <a:r>
              <a:rPr lang="en-US" dirty="0">
                <a:solidFill>
                  <a:srgbClr val="800000"/>
                </a:solidFill>
              </a:rPr>
              <a:t> </a:t>
            </a:r>
            <a:r>
              <a:rPr lang="en-US" dirty="0"/>
              <a:t>of 72 pins, 144 pins, or 200 pins also for laptops</a:t>
            </a:r>
          </a:p>
        </p:txBody>
      </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SDRAM </a:t>
            </a:r>
          </a:p>
        </p:txBody>
      </p:sp>
      <p:sp>
        <p:nvSpPr>
          <p:cNvPr id="17411" name="Content Placeholder 2"/>
          <p:cNvSpPr>
            <a:spLocks noGrp="1"/>
          </p:cNvSpPr>
          <p:nvPr>
            <p:ph idx="1"/>
          </p:nvPr>
        </p:nvSpPr>
        <p:spPr/>
        <p:txBody>
          <a:bodyPr/>
          <a:lstStyle/>
          <a:p>
            <a:r>
              <a:rPr lang="en-US" dirty="0"/>
              <a:t>To use SDRAM, you need a computer designed for it.</a:t>
            </a:r>
          </a:p>
          <a:p>
            <a:pPr lvl="1"/>
            <a:r>
              <a:rPr lang="en-US" dirty="0"/>
              <a:t>Each open slot is called a </a:t>
            </a:r>
            <a:r>
              <a:rPr lang="en-US" dirty="0">
                <a:solidFill>
                  <a:srgbClr val="C00000"/>
                </a:solidFill>
              </a:rPr>
              <a:t>bank</a:t>
            </a:r>
            <a:r>
              <a:rPr lang="en-US" dirty="0"/>
              <a:t>.</a:t>
            </a:r>
          </a:p>
          <a:p>
            <a:r>
              <a:rPr lang="en-US" dirty="0"/>
              <a:t>Instead of an access speed, it has a clock speed measured in MHz.</a:t>
            </a:r>
          </a:p>
          <a:p>
            <a:pPr lvl="1"/>
            <a:r>
              <a:rPr lang="en-US" dirty="0"/>
              <a:t>Common speeds were 66, 75, 83, 100, and 133 MHz.</a:t>
            </a:r>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RDRAM</a:t>
            </a:r>
          </a:p>
        </p:txBody>
      </p:sp>
      <p:sp>
        <p:nvSpPr>
          <p:cNvPr id="18435" name="Content Placeholder 2"/>
          <p:cNvSpPr>
            <a:spLocks noGrp="1"/>
          </p:cNvSpPr>
          <p:nvPr>
            <p:ph idx="1"/>
          </p:nvPr>
        </p:nvSpPr>
        <p:spPr/>
        <p:txBody>
          <a:bodyPr/>
          <a:lstStyle/>
          <a:p>
            <a:r>
              <a:rPr lang="en-US" dirty="0"/>
              <a:t>RDRAM could support speeds on the frontside bus of up to 800 MHz.</a:t>
            </a:r>
          </a:p>
          <a:p>
            <a:pPr lvl="1"/>
            <a:r>
              <a:rPr lang="en-US" dirty="0"/>
              <a:t>Needed for the quad-pumped CPUs</a:t>
            </a:r>
          </a:p>
          <a:p>
            <a:r>
              <a:rPr lang="en-US" dirty="0"/>
              <a:t>Originally thought to be the next best thing, RDRAM suffered delays in manufacturing and was significantly more expensive than SDRAM.</a:t>
            </a:r>
          </a:p>
          <a:p>
            <a:r>
              <a:rPr lang="en-US" dirty="0"/>
              <a:t>A stick of RDRAM was called a RIMM.</a:t>
            </a:r>
          </a:p>
          <a:p>
            <a:pPr lvl="1"/>
            <a:r>
              <a:rPr lang="en-US" dirty="0"/>
              <a:t>Doesn’t stand for anything – SIMMs, DIMMs, and RIMMS rhyme</a:t>
            </a:r>
          </a:p>
        </p:txBody>
      </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DDR SDRAM</a:t>
            </a:r>
          </a:p>
        </p:txBody>
      </p:sp>
      <p:sp>
        <p:nvSpPr>
          <p:cNvPr id="21507" name="Content Placeholder 2"/>
          <p:cNvSpPr>
            <a:spLocks noGrp="1"/>
          </p:cNvSpPr>
          <p:nvPr>
            <p:ph idx="1"/>
          </p:nvPr>
        </p:nvSpPr>
        <p:spPr/>
        <p:txBody>
          <a:bodyPr/>
          <a:lstStyle/>
          <a:p>
            <a:r>
              <a:rPr lang="en-US" dirty="0"/>
              <a:t>Fast RAM supported by AMD and other manufacturers</a:t>
            </a:r>
          </a:p>
          <a:p>
            <a:pPr lvl="1"/>
            <a:r>
              <a:rPr lang="en-US" dirty="0"/>
              <a:t>Doubles the throughput over SDRAM (makes two processes for each clock cycle)</a:t>
            </a:r>
          </a:p>
          <a:p>
            <a:r>
              <a:rPr lang="en-US" dirty="0"/>
              <a:t>Commonly referred to as DDR, DDR RAM, and DDRAM</a:t>
            </a:r>
          </a:p>
          <a:p>
            <a:r>
              <a:rPr lang="en-US" dirty="0"/>
              <a:t>Comes in 184-pin DIMMs for desktops</a:t>
            </a:r>
          </a:p>
          <a:p>
            <a:r>
              <a:rPr lang="en-US" dirty="0"/>
              <a:t>Cannot insert RAM in incorrect slots</a:t>
            </a:r>
          </a:p>
          <a:p>
            <a:pPr lvl="1"/>
            <a:r>
              <a:rPr lang="en-US" dirty="0"/>
              <a:t>Slots keyed with guide notches</a:t>
            </a:r>
          </a:p>
        </p:txBody>
      </p:sp>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DDR SDRAM </a:t>
            </a:r>
          </a:p>
        </p:txBody>
      </p:sp>
      <p:sp>
        <p:nvSpPr>
          <p:cNvPr id="22531" name="Content Placeholder 2"/>
          <p:cNvSpPr>
            <a:spLocks noGrp="1"/>
          </p:cNvSpPr>
          <p:nvPr>
            <p:ph idx="1"/>
          </p:nvPr>
        </p:nvSpPr>
        <p:spPr/>
        <p:txBody>
          <a:bodyPr/>
          <a:lstStyle/>
          <a:p>
            <a:r>
              <a:rPr lang="en-US" dirty="0"/>
              <a:t>DDR speed rating and PC speed rating are based on clock speed.</a:t>
            </a:r>
          </a:p>
          <a:p>
            <a:pPr lvl="1"/>
            <a:r>
              <a:rPr lang="en-US" dirty="0"/>
              <a:t>Base clock speed is 100 MHz to 300 MHz with the DDR speed rating double the clock speed.</a:t>
            </a:r>
          </a:p>
          <a:p>
            <a:pPr lvl="1"/>
            <a:r>
              <a:rPr lang="en-US" dirty="0"/>
              <a:t>To determine the PC speed rating (bytes per second), multiply the DDR speed (MHz) by 8.</a:t>
            </a:r>
          </a:p>
          <a:p>
            <a:pPr lvl="1"/>
            <a:r>
              <a:rPr lang="en-US" dirty="0"/>
              <a:t>For example, a chip with a clock speed of 200 MHz has a DDR speed rating of 400 (200 MHz ×2) and would be referred to as a PC-3200 (400 MHz × 8).</a:t>
            </a:r>
          </a:p>
          <a:p>
            <a:r>
              <a:rPr lang="en-US" dirty="0"/>
              <a:t>DDR SDRAM is supported as PC </a:t>
            </a:r>
            <a:r>
              <a:rPr lang="en-US" dirty="0" smtClean="0"/>
              <a:t>standard.</a:t>
            </a:r>
            <a:endParaRPr lang="en-US" dirty="0"/>
          </a:p>
        </p:txBody>
      </p:sp>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Grp="1" noChangeArrowheads="1"/>
          </p:cNvSpPr>
          <p:nvPr>
            <p:ph type="title"/>
          </p:nvPr>
        </p:nvSpPr>
        <p:spPr/>
        <p:txBody>
          <a:bodyPr/>
          <a:lstStyle/>
          <a:p>
            <a:r>
              <a:rPr lang="en-US" dirty="0">
                <a:solidFill>
                  <a:srgbClr val="006C31"/>
                </a:solidFill>
                <a:latin typeface="Calibri" panose="020F0502020204030204" pitchFamily="34" charset="0"/>
                <a:ea typeface="MS Gothic"/>
                <a:cs typeface="MS Gothic" charset="0"/>
              </a:rPr>
              <a:t>DDR SDRAM </a:t>
            </a:r>
            <a:endParaRPr lang="en-GB" dirty="0">
              <a:solidFill>
                <a:srgbClr val="006C31"/>
              </a:solidFill>
              <a:latin typeface="Calibri" panose="020F0502020204030204" pitchFamily="34" charset="0"/>
              <a:ea typeface="MS Gothic"/>
              <a:cs typeface="MS Gothic"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743330373"/>
              </p:ext>
            </p:extLst>
          </p:nvPr>
        </p:nvGraphicFramePr>
        <p:xfrm>
          <a:off x="904875" y="1548594"/>
          <a:ext cx="7334250" cy="4242606"/>
        </p:xfrm>
        <a:graphic>
          <a:graphicData uri="http://schemas.openxmlformats.org/drawingml/2006/table">
            <a:tbl>
              <a:tblPr firstRow="1" firstCol="1" bandRow="1">
                <a:solidFill>
                  <a:srgbClr val="F4EFC1"/>
                </a:solidFill>
              </a:tblPr>
              <a:tblGrid>
                <a:gridCol w="1409700">
                  <a:extLst>
                    <a:ext uri="{9D8B030D-6E8A-4147-A177-3AD203B41FA5}">
                      <a16:colId xmlns="" xmlns:a16="http://schemas.microsoft.com/office/drawing/2014/main" val="20000"/>
                    </a:ext>
                  </a:extLst>
                </a:gridCol>
                <a:gridCol w="895350">
                  <a:extLst>
                    <a:ext uri="{9D8B030D-6E8A-4147-A177-3AD203B41FA5}">
                      <a16:colId xmlns="" xmlns:a16="http://schemas.microsoft.com/office/drawing/2014/main" val="20001"/>
                    </a:ext>
                  </a:extLst>
                </a:gridCol>
                <a:gridCol w="2667000">
                  <a:extLst>
                    <a:ext uri="{9D8B030D-6E8A-4147-A177-3AD203B41FA5}">
                      <a16:colId xmlns="" xmlns:a16="http://schemas.microsoft.com/office/drawing/2014/main" val="20002"/>
                    </a:ext>
                  </a:extLst>
                </a:gridCol>
                <a:gridCol w="2362200">
                  <a:extLst>
                    <a:ext uri="{9D8B030D-6E8A-4147-A177-3AD203B41FA5}">
                      <a16:colId xmlns="" xmlns:a16="http://schemas.microsoft.com/office/drawing/2014/main" val="20003"/>
                    </a:ext>
                  </a:extLst>
                </a:gridCol>
              </a:tblGrid>
              <a:tr h="351165">
                <a:tc>
                  <a:txBody>
                    <a:bodyPr/>
                    <a:lstStyle/>
                    <a:p>
                      <a:pPr marL="0" marR="0" indent="0">
                        <a:lnSpc>
                          <a:spcPct val="115000"/>
                        </a:lnSpc>
                        <a:spcBef>
                          <a:spcPts val="0"/>
                        </a:spcBef>
                        <a:spcAft>
                          <a:spcPts val="600"/>
                        </a:spcAft>
                      </a:pPr>
                      <a:r>
                        <a:rPr lang="en-US" sz="2000" b="1" kern="1200" dirty="0">
                          <a:solidFill>
                            <a:schemeClr val="bg1"/>
                          </a:solidFill>
                          <a:latin typeface="Calibri" panose="020F0502020204030204" pitchFamily="34" charset="0"/>
                          <a:ea typeface="+mn-ea"/>
                          <a:cs typeface="+mn-cs"/>
                        </a:rPr>
                        <a:t>Table 5.1</a:t>
                      </a:r>
                    </a:p>
                  </a:txBody>
                  <a:tcPr marL="68580" marR="6858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3">
                  <a:txBody>
                    <a:bodyPr/>
                    <a:lstStyle/>
                    <a:p>
                      <a:pPr marL="173038" marR="0" indent="0">
                        <a:lnSpc>
                          <a:spcPct val="115000"/>
                        </a:lnSpc>
                        <a:spcBef>
                          <a:spcPts val="0"/>
                        </a:spcBef>
                        <a:spcAft>
                          <a:spcPts val="600"/>
                        </a:spcAft>
                      </a:pPr>
                      <a:r>
                        <a:rPr lang="en-US" altLang="en-US" sz="2000" b="1" dirty="0">
                          <a:latin typeface="Calibri" panose="020F0502020204030204" pitchFamily="34" charset="0"/>
                        </a:rPr>
                        <a:t>DDR Speeds</a:t>
                      </a:r>
                      <a:endParaRPr lang="en-US" sz="2000" b="1" dirty="0">
                        <a:effectLst/>
                        <a:latin typeface="Calibri" panose="020F0502020204030204" pitchFamily="34" charset="0"/>
                        <a:ea typeface="Times New Roman"/>
                      </a:endParaRPr>
                    </a:p>
                  </a:txBody>
                  <a:tcPr marL="68580" marR="6858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410835">
                <a:tc gridSpan="2">
                  <a:txBody>
                    <a:bodyPr/>
                    <a:lstStyle/>
                    <a:p>
                      <a:pPr marL="0" marR="0" indent="0">
                        <a:lnSpc>
                          <a:spcPct val="115000"/>
                        </a:lnSpc>
                        <a:spcBef>
                          <a:spcPts val="0"/>
                        </a:spcBef>
                        <a:spcAft>
                          <a:spcPts val="600"/>
                        </a:spcAft>
                      </a:pPr>
                      <a:r>
                        <a:rPr lang="en-US" sz="2000" b="1" dirty="0">
                          <a:effectLst/>
                          <a:latin typeface="Calibri" panose="020F0502020204030204" pitchFamily="34" charset="0"/>
                          <a:ea typeface="Times New Roman"/>
                        </a:rPr>
                        <a:t>Clock Speed</a:t>
                      </a:r>
                      <a:endParaRPr lang="en-US" sz="2000" dirty="0">
                        <a:effectLst/>
                        <a:latin typeface="Calibri" panose="020F0502020204030204" pitchFamily="34" charset="0"/>
                        <a:ea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DDR Speed Rating</a:t>
                      </a:r>
                      <a:endParaRPr lang="en-US" sz="2000" dirty="0">
                        <a:effectLst/>
                        <a:latin typeface="Calibri" panose="020F0502020204030204" pitchFamily="34" charset="0"/>
                        <a:ea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PC Speed Rating</a:t>
                      </a:r>
                      <a:endParaRPr lang="en-US" sz="2000" dirty="0">
                        <a:effectLst/>
                        <a:latin typeface="Calibri" panose="020F0502020204030204" pitchFamily="34" charset="0"/>
                        <a:ea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386734">
                <a:tc gridSpan="2">
                  <a:txBody>
                    <a:bodyPr/>
                    <a:lstStyle/>
                    <a:p>
                      <a:pPr marL="0" marR="0" indent="0" eaLnBrk="0" hangingPunct="0">
                        <a:lnSpc>
                          <a:spcPct val="115000"/>
                        </a:lnSpc>
                        <a:spcBef>
                          <a:spcPts val="5"/>
                        </a:spcBef>
                        <a:spcAft>
                          <a:spcPts val="0"/>
                        </a:spcAft>
                      </a:pPr>
                      <a:r>
                        <a:rPr lang="en-US" sz="1800" dirty="0">
                          <a:solidFill>
                            <a:srgbClr val="231F20"/>
                          </a:solidFill>
                          <a:effectLst/>
                          <a:latin typeface="Calibri" panose="020F0502020204030204" pitchFamily="34" charset="0"/>
                          <a:ea typeface="Calibri"/>
                          <a:cs typeface="Palatino Linotype"/>
                        </a:rPr>
                        <a:t>100 MHz</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5"/>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pPr marL="0" marR="0" indent="0" eaLnBrk="0" hangingPunct="0">
                        <a:lnSpc>
                          <a:spcPct val="115000"/>
                        </a:lnSpc>
                        <a:spcBef>
                          <a:spcPts val="5"/>
                        </a:spcBef>
                        <a:spcAft>
                          <a:spcPts val="0"/>
                        </a:spcAft>
                      </a:pPr>
                      <a:r>
                        <a:rPr lang="en-US" sz="1800" dirty="0">
                          <a:solidFill>
                            <a:srgbClr val="231F20"/>
                          </a:solidFill>
                          <a:effectLst/>
                          <a:latin typeface="Calibri" panose="020F0502020204030204" pitchFamily="34" charset="0"/>
                          <a:ea typeface="Calibri"/>
                          <a:cs typeface="Palatino Linotype"/>
                        </a:rPr>
                        <a:t>DDR-200</a:t>
                      </a:r>
                      <a:endParaRPr lang="en-US" sz="1800" dirty="0">
                        <a:effectLst/>
                        <a:latin typeface="Calibri" panose="020F0502020204030204" pitchFamily="34" charset="0"/>
                        <a:ea typeface="Calibri"/>
                        <a:cs typeface="Times New Roman"/>
                      </a:endParaRPr>
                    </a:p>
                  </a:txBody>
                  <a:tcPr marL="118872" marR="0" marT="0" marB="0">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5"/>
                        </a:spcBef>
                        <a:spcAft>
                          <a:spcPts val="0"/>
                        </a:spcAft>
                      </a:pPr>
                      <a:r>
                        <a:rPr lang="en-US" sz="1800" dirty="0">
                          <a:solidFill>
                            <a:srgbClr val="231F20"/>
                          </a:solidFill>
                          <a:effectLst/>
                          <a:latin typeface="Calibri" panose="020F0502020204030204" pitchFamily="34" charset="0"/>
                          <a:ea typeface="Calibri"/>
                          <a:cs typeface="Palatino Linotype"/>
                        </a:rPr>
                        <a:t>PC-1600</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386734">
                <a:tc gridSpan="2">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133 MHz</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0"/>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DDR-266</a:t>
                      </a:r>
                      <a:endParaRPr lang="en-US" sz="1800" dirty="0">
                        <a:effectLst/>
                        <a:latin typeface="Calibri" panose="020F0502020204030204" pitchFamily="34" charset="0"/>
                        <a:ea typeface="Calibri"/>
                        <a:cs typeface="Times New Roman"/>
                      </a:endParaRPr>
                    </a:p>
                  </a:txBody>
                  <a:tcPr marL="118872" marR="0" marT="0" marB="0">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PC-2100</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386734">
                <a:tc gridSpan="2">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166 MHz</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0"/>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DDR-333</a:t>
                      </a:r>
                      <a:endParaRPr lang="en-US" sz="1800" dirty="0">
                        <a:effectLst/>
                        <a:latin typeface="Calibri" panose="020F0502020204030204" pitchFamily="34" charset="0"/>
                        <a:ea typeface="Calibri"/>
                        <a:cs typeface="Times New Roman"/>
                      </a:endParaRPr>
                    </a:p>
                  </a:txBody>
                  <a:tcPr marL="118872" marR="0" marT="0" marB="0">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PC-2700</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86734">
                <a:tc gridSpan="2">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200 MHz</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0"/>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DDR-400</a:t>
                      </a:r>
                      <a:endParaRPr lang="en-US" sz="1800" dirty="0">
                        <a:effectLst/>
                        <a:latin typeface="Calibri" panose="020F0502020204030204" pitchFamily="34" charset="0"/>
                        <a:ea typeface="Calibri"/>
                        <a:cs typeface="Times New Roman"/>
                      </a:endParaRPr>
                    </a:p>
                  </a:txBody>
                  <a:tcPr marL="118872" marR="0" marT="0" marB="0">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PC-3200</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386734">
                <a:tc gridSpan="2">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217 MHz</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0"/>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DDR-433</a:t>
                      </a:r>
                      <a:endParaRPr lang="en-US" sz="1800" dirty="0">
                        <a:effectLst/>
                        <a:latin typeface="Calibri" panose="020F0502020204030204" pitchFamily="34" charset="0"/>
                        <a:ea typeface="Calibri"/>
                        <a:cs typeface="Times New Roman"/>
                      </a:endParaRPr>
                    </a:p>
                  </a:txBody>
                  <a:tcPr marL="118872" marR="0" marT="0" marB="0">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PC-3500</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386734">
                <a:tc gridSpan="2">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233 MHz</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0"/>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DDR-466</a:t>
                      </a:r>
                      <a:endParaRPr lang="en-US" sz="1800" dirty="0">
                        <a:effectLst/>
                        <a:latin typeface="Calibri" panose="020F0502020204030204" pitchFamily="34" charset="0"/>
                        <a:ea typeface="Calibri"/>
                        <a:cs typeface="Times New Roman"/>
                      </a:endParaRPr>
                    </a:p>
                  </a:txBody>
                  <a:tcPr marL="118872" marR="0" marT="0" marB="0">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PC-3700</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386734">
                <a:tc gridSpan="2">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250 MHz</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0"/>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DDR-500</a:t>
                      </a:r>
                      <a:endParaRPr lang="en-US" sz="1800" dirty="0">
                        <a:effectLst/>
                        <a:latin typeface="Calibri" panose="020F0502020204030204" pitchFamily="34" charset="0"/>
                        <a:ea typeface="Calibri"/>
                        <a:cs typeface="Times New Roman"/>
                      </a:endParaRPr>
                    </a:p>
                  </a:txBody>
                  <a:tcPr marL="118872" marR="0" marT="0" marB="0">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PC-4000</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386734">
                <a:tc gridSpan="2">
                  <a:txBody>
                    <a:bodyPr/>
                    <a:lstStyle/>
                    <a:p>
                      <a:pPr marL="0" marR="0" indent="0" eaLnBrk="0" hangingPunct="0">
                        <a:lnSpc>
                          <a:spcPct val="115000"/>
                        </a:lnSpc>
                        <a:spcBef>
                          <a:spcPts val="0"/>
                        </a:spcBef>
                        <a:spcAft>
                          <a:spcPts val="0"/>
                        </a:spcAft>
                      </a:pPr>
                      <a:r>
                        <a:rPr lang="en-US" sz="1800" dirty="0">
                          <a:effectLst/>
                          <a:latin typeface="Calibri" panose="020F0502020204030204" pitchFamily="34" charset="0"/>
                          <a:ea typeface="Calibri"/>
                          <a:cs typeface="Times New Roman"/>
                        </a:rPr>
                        <a:t>275 MHz</a:t>
                      </a: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0"/>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DDR-550</a:t>
                      </a:r>
                      <a:endParaRPr lang="en-US" sz="1800" dirty="0">
                        <a:effectLst/>
                        <a:latin typeface="Calibri" panose="020F0502020204030204" pitchFamily="34" charset="0"/>
                        <a:ea typeface="Calibri"/>
                        <a:cs typeface="Times New Roman"/>
                      </a:endParaRPr>
                    </a:p>
                  </a:txBody>
                  <a:tcPr marL="118872" marR="0" marT="0" marB="0">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PC-4400</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9"/>
                  </a:ext>
                </a:extLst>
              </a:tr>
              <a:tr h="386734">
                <a:tc gridSpan="2">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300 MHz</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38100" cap="flat" cmpd="sng" algn="ctr">
                      <a:solidFill>
                        <a:srgbClr val="28267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0"/>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DDR-600</a:t>
                      </a:r>
                      <a:endParaRPr lang="en-US" sz="1800" dirty="0">
                        <a:effectLst/>
                        <a:latin typeface="Calibri" panose="020F0502020204030204" pitchFamily="34" charset="0"/>
                        <a:ea typeface="Calibri"/>
                        <a:cs typeface="Times New Roman"/>
                      </a:endParaRPr>
                    </a:p>
                  </a:txBody>
                  <a:tcPr marL="118872" marR="0" marT="0" marB="0">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28267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PC-4800</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28267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10"/>
                  </a:ext>
                </a:extLst>
              </a:tr>
            </a:tbl>
          </a:graphicData>
        </a:graphic>
      </p:graphicFrame>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8" name="Rectangle 2"/>
          <p:cNvSpPr txBox="1">
            <a:spLocks noChangeArrowheads="1"/>
          </p:cNvSpPr>
          <p:nvPr/>
        </p:nvSpPr>
        <p:spPr bwMode="auto">
          <a:xfrm>
            <a:off x="762000" y="1788206"/>
            <a:ext cx="7620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a:lstStyle>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lang="en-GB" kern="0" dirty="0" smtClean="0">
                <a:ea typeface="MS Gothic"/>
              </a:rPr>
              <a:t>DRAM Packaging</a:t>
            </a:r>
            <a:endParaRPr kumimoji="0" lang="en-GB" sz="3200" b="0" i="0" u="none" strike="noStrike" kern="0" cap="none" spc="0" normalizeH="0" baseline="0" noProof="0" dirty="0" smtClean="0">
              <a:ln>
                <a:noFill/>
              </a:ln>
              <a:solidFill>
                <a:srgbClr val="000000"/>
              </a:solidFill>
              <a:effectLst/>
              <a:uLnTx/>
              <a:uFillTx/>
              <a:latin typeface="Calibri" panose="020F0502020204030204" pitchFamily="34" charset="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sz="1000" kern="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lang="en-GB" kern="0" dirty="0" smtClean="0">
                <a:solidFill>
                  <a:schemeClr val="tx1"/>
                </a:solidFill>
                <a:ea typeface="MS Gothic"/>
              </a:rPr>
              <a:t>Different kinds of RAM</a:t>
            </a: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kumimoji="0" lang="en-GB" sz="1000" b="0" i="0" u="none" strike="noStrike" kern="0" cap="none" spc="0" normalizeH="0" baseline="0" noProof="0" dirty="0">
              <a:ln>
                <a:noFill/>
              </a:ln>
              <a:solidFill>
                <a:schemeClr val="tx1"/>
              </a:solidFill>
              <a:effectLst/>
              <a:uLnTx/>
              <a:uFillTx/>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lang="en-GB" kern="0" dirty="0" smtClean="0">
                <a:solidFill>
                  <a:schemeClr val="tx1"/>
                </a:solidFill>
                <a:ea typeface="MS Gothic"/>
              </a:rPr>
              <a:t>How to select and install RAM</a:t>
            </a: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kumimoji="0" lang="en-GB" sz="1000" b="0" i="0" u="none" strike="noStrike" kern="0" cap="none" spc="0" normalizeH="0" baseline="0" noProof="0" dirty="0">
              <a:ln>
                <a:noFill/>
              </a:ln>
              <a:solidFill>
                <a:schemeClr val="tx1"/>
              </a:solidFill>
              <a:effectLst/>
              <a:uLnTx/>
              <a:uFillTx/>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lang="en-GB" kern="0" dirty="0" smtClean="0">
                <a:solidFill>
                  <a:schemeClr val="tx1"/>
                </a:solidFill>
                <a:ea typeface="MS Gothic"/>
              </a:rPr>
              <a:t>RAM troubleshooting</a:t>
            </a:r>
            <a:endParaRPr kumimoji="0" lang="en-GB" b="0" i="0" u="none" strike="noStrike" kern="0" cap="none" spc="0" normalizeH="0" baseline="0" noProof="0" dirty="0" smtClean="0">
              <a:ln>
                <a:noFill/>
              </a:ln>
              <a:solidFill>
                <a:schemeClr val="tx1"/>
              </a:solidFill>
              <a:effectLst/>
              <a:uLnTx/>
              <a:uFillTx/>
              <a:ea typeface="MS Gothic"/>
            </a:endParaRPr>
          </a:p>
        </p:txBody>
      </p:sp>
      <p:sp>
        <p:nvSpPr>
          <p:cNvPr id="9" name="Rectangle 1"/>
          <p:cNvSpPr txBox="1">
            <a:spLocks noChangeArrowheads="1"/>
          </p:cNvSpPr>
          <p:nvPr/>
        </p:nvSpPr>
        <p:spPr bwMode="auto">
          <a:xfrm>
            <a:off x="0" y="5238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lvl1pPr algn="l" defTabSz="457200" rtl="0" eaLnBrk="0" fontAlgn="base" hangingPunct="0">
              <a:lnSpc>
                <a:spcPct val="101000"/>
              </a:lnSpc>
              <a:spcBef>
                <a:spcPct val="0"/>
              </a:spcBef>
              <a:spcAft>
                <a:spcPct val="0"/>
              </a:spcAft>
              <a:buClr>
                <a:srgbClr val="FFFFFF"/>
              </a:buClr>
              <a:buSzPct val="100000"/>
              <a:buFont typeface="Verdana" pitchFamily="34" charset="0"/>
              <a:defRPr sz="3600" b="0">
                <a:solidFill>
                  <a:srgbClr val="FFFFFF"/>
                </a:solidFill>
                <a:latin typeface="Calibri" panose="020F0502020204030204" pitchFamily="34" charset="0"/>
                <a:ea typeface="+mj-ea"/>
                <a:cs typeface="MS Gothic" charset="0"/>
              </a:defRPr>
            </a:lvl1pPr>
            <a:lvl2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2pPr>
            <a:lvl3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3pPr>
            <a:lvl4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4pPr>
            <a:lvl5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5pPr>
            <a:lvl6pPr marL="4572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6pPr>
            <a:lvl7pPr marL="9144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7pPr>
            <a:lvl8pPr marL="13716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8pPr>
            <a:lvl9pPr marL="18288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9pPr>
          </a:lstStyle>
          <a:p>
            <a:pPr marL="0" marR="0" lvl="0" indent="0" algn="ctr" defTabSz="457200" rtl="0" eaLnBrk="0" fontAlgn="base" latinLnBrk="0" hangingPunct="0">
              <a:lnSpc>
                <a:spcPct val="101000"/>
              </a:lnSpc>
              <a:spcBef>
                <a:spcPct val="0"/>
              </a:spcBef>
              <a:spcAft>
                <a:spcPct val="0"/>
              </a:spcAft>
              <a:buClr>
                <a:srgbClr val="FFFFFF"/>
              </a:buClr>
              <a:buSzPct val="100000"/>
              <a:buFont typeface="Verdana" pitchFamily="34" charset="0"/>
              <a:buNone/>
              <a:tabLst/>
              <a:defRPr/>
            </a:pPr>
            <a:r>
              <a:rPr kumimoji="0" lang="en-GB" sz="4000" b="0" i="0" u="none" strike="noStrike" kern="0" cap="none" spc="0" normalizeH="0" baseline="0" noProof="0" dirty="0" smtClean="0">
                <a:ln>
                  <a:noFill/>
                </a:ln>
                <a:solidFill>
                  <a:srgbClr val="006C31"/>
                </a:solidFill>
                <a:effectLst/>
                <a:uLnTx/>
                <a:uFillTx/>
                <a:latin typeface="Calibri" panose="020F0502020204030204" pitchFamily="34" charset="0"/>
                <a:ea typeface="MS Gothic"/>
              </a:rPr>
              <a:t>Overview</a:t>
            </a:r>
            <a:endParaRPr kumimoji="0" lang="en-GB" sz="4000" b="0" i="0" u="none" strike="noStrike" kern="0" cap="none" spc="0" normalizeH="0" baseline="0" noProof="0" dirty="0">
              <a:ln>
                <a:noFill/>
              </a:ln>
              <a:solidFill>
                <a:srgbClr val="006C31"/>
              </a:solidFill>
              <a:effectLst/>
              <a:uLnTx/>
              <a:uFillTx/>
              <a:latin typeface="Calibri" panose="020F0502020204030204" pitchFamily="34" charset="0"/>
              <a:ea typeface="MS Gothic"/>
            </a:endParaRPr>
          </a:p>
        </p:txBody>
      </p:sp>
    </p:spTree>
    <p:extLst>
      <p:ext uri="{BB962C8B-B14F-4D97-AF65-F5344CB8AC3E}">
        <p14:creationId xmlns:p14="http://schemas.microsoft.com/office/powerpoint/2010/main" val="3205286224"/>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DDR SDRAM </a:t>
            </a:r>
          </a:p>
        </p:txBody>
      </p:sp>
      <p:sp>
        <p:nvSpPr>
          <p:cNvPr id="23555" name="Content Placeholder 2"/>
          <p:cNvSpPr>
            <a:spLocks noGrp="1"/>
          </p:cNvSpPr>
          <p:nvPr>
            <p:ph idx="1"/>
          </p:nvPr>
        </p:nvSpPr>
        <p:spPr/>
        <p:txBody>
          <a:bodyPr/>
          <a:lstStyle/>
          <a:p>
            <a:r>
              <a:rPr lang="en-US" dirty="0">
                <a:solidFill>
                  <a:srgbClr val="C00000"/>
                </a:solidFill>
              </a:rPr>
              <a:t>Dual-channel architecture </a:t>
            </a:r>
            <a:r>
              <a:rPr lang="en-US" dirty="0"/>
              <a:t>uses two sticks of RDRAM together to increase throughput.</a:t>
            </a:r>
          </a:p>
          <a:p>
            <a:pPr lvl="1"/>
            <a:r>
              <a:rPr lang="en-US" dirty="0"/>
              <a:t>Dual-channel DDR requires two identical sticks of DDR, and the sticks must snap into paired slots.</a:t>
            </a:r>
          </a:p>
        </p:txBody>
      </p:sp>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DDR SDRAM </a:t>
            </a:r>
          </a:p>
        </p:txBody>
      </p:sp>
      <p:sp>
        <p:nvSpPr>
          <p:cNvPr id="25603" name="TextBox 6"/>
          <p:cNvSpPr txBox="1">
            <a:spLocks noChangeArrowheads="1"/>
          </p:cNvSpPr>
          <p:nvPr/>
        </p:nvSpPr>
        <p:spPr bwMode="auto">
          <a:xfrm>
            <a:off x="2438400" y="5638800"/>
            <a:ext cx="4331955" cy="738664"/>
          </a:xfrm>
          <a:prstGeom prst="rect">
            <a:avLst/>
          </a:prstGeom>
          <a:noFill/>
          <a:ln w="9525">
            <a:noFill/>
            <a:miter lim="800000"/>
            <a:headEnd/>
            <a:tailEnd/>
          </a:ln>
        </p:spPr>
        <p:txBody>
          <a:bodyPr wrap="none">
            <a:prstTxWarp prst="textNoShape">
              <a:avLst/>
            </a:prstTxWarp>
            <a:spAutoFit/>
          </a:bodyPr>
          <a:lstStyle/>
          <a:p>
            <a:pPr>
              <a:lnSpc>
                <a:spcPct val="100000"/>
              </a:lnSpc>
            </a:pPr>
            <a:r>
              <a:rPr lang="en-US" sz="1400" dirty="0">
                <a:solidFill>
                  <a:schemeClr val="tx1"/>
                </a:solidFill>
                <a:latin typeface="Calibri" panose="020F0502020204030204" pitchFamily="34" charset="0"/>
              </a:rPr>
              <a:t>Figure 5.14  A motherboard showing the four RAM slots. </a:t>
            </a:r>
          </a:p>
          <a:p>
            <a:pPr>
              <a:lnSpc>
                <a:spcPct val="100000"/>
              </a:lnSpc>
            </a:pPr>
            <a:r>
              <a:rPr lang="en-US" sz="1400" dirty="0">
                <a:solidFill>
                  <a:schemeClr val="tx1"/>
                </a:solidFill>
                <a:latin typeface="Calibri" panose="020F0502020204030204" pitchFamily="34" charset="0"/>
              </a:rPr>
              <a:t>By populating the same color slots with identical RAM, </a:t>
            </a:r>
          </a:p>
          <a:p>
            <a:pPr>
              <a:lnSpc>
                <a:spcPct val="100000"/>
              </a:lnSpc>
            </a:pPr>
            <a:r>
              <a:rPr lang="en-US" sz="1400" dirty="0">
                <a:solidFill>
                  <a:schemeClr val="tx1"/>
                </a:solidFill>
                <a:latin typeface="Calibri" panose="020F0502020204030204" pitchFamily="34" charset="0"/>
              </a:rPr>
              <a:t>you can run in dual-channel mode.</a:t>
            </a:r>
          </a:p>
        </p:txBody>
      </p:sp>
      <p:pic>
        <p:nvPicPr>
          <p:cNvPr id="25604" name="Picture 3"/>
          <p:cNvPicPr>
            <a:picLocks noChangeAspect="1"/>
          </p:cNvPicPr>
          <p:nvPr/>
        </p:nvPicPr>
        <p:blipFill rotWithShape="1">
          <a:blip r:embed="rId3"/>
          <a:srcRect b="12572"/>
          <a:stretch/>
        </p:blipFill>
        <p:spPr bwMode="auto">
          <a:xfrm>
            <a:off x="1784977" y="1828800"/>
            <a:ext cx="5638800" cy="352214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Grp="1" noChangeArrowheads="1"/>
          </p:cNvSpPr>
          <p:nvPr>
            <p:ph type="title"/>
          </p:nvPr>
        </p:nvSpPr>
        <p:spPr/>
        <p:txBody>
          <a:bodyPr/>
          <a:lstStyle/>
          <a:p>
            <a:r>
              <a:rPr lang="en-GB" dirty="0">
                <a:solidFill>
                  <a:srgbClr val="006C31"/>
                </a:solidFill>
                <a:latin typeface="Calibri" panose="020F0502020204030204" pitchFamily="34" charset="0"/>
                <a:ea typeface="MS Gothic"/>
                <a:cs typeface="MS Gothic" charset="0"/>
              </a:rPr>
              <a:t>DDR2</a:t>
            </a:r>
          </a:p>
        </p:txBody>
      </p:sp>
      <p:sp>
        <p:nvSpPr>
          <p:cNvPr id="27651" name="Rectangle 2"/>
          <p:cNvSpPr>
            <a:spLocks noGrp="1" noChangeArrowheads="1"/>
          </p:cNvSpPr>
          <p:nvPr>
            <p:ph idx="1"/>
          </p:nvPr>
        </p:nvSpPr>
        <p:spPr/>
        <p:txBody>
          <a:bodyPr/>
          <a:lstStyle/>
          <a:p>
            <a:r>
              <a:rPr lang="en-US" dirty="0">
                <a:solidFill>
                  <a:srgbClr val="C00000"/>
                </a:solidFill>
              </a:rPr>
              <a:t>DDR2</a:t>
            </a:r>
            <a:r>
              <a:rPr lang="en-US" dirty="0"/>
              <a:t> is DDR RAM with improvements in electrical characteristics to run faster on less power.</a:t>
            </a:r>
          </a:p>
          <a:p>
            <a:pPr lvl="1"/>
            <a:r>
              <a:rPr lang="en-US" dirty="0"/>
              <a:t>Speed increase comes by clock doubling the input/output circuits on the chips.</a:t>
            </a:r>
          </a:p>
          <a:p>
            <a:pPr lvl="1"/>
            <a:r>
              <a:rPr lang="en-US" dirty="0"/>
              <a:t>DDR2 uses 240-pin DIMM (not compatible with DDR DIMM).</a:t>
            </a:r>
          </a:p>
        </p:txBody>
      </p:sp>
      <p:pic>
        <p:nvPicPr>
          <p:cNvPr id="27652" name="Picture 1"/>
          <p:cNvPicPr>
            <a:picLocks noChangeAspect="1"/>
          </p:cNvPicPr>
          <p:nvPr/>
        </p:nvPicPr>
        <p:blipFill>
          <a:blip r:embed="rId3"/>
          <a:srcRect/>
          <a:stretch>
            <a:fillRect/>
          </a:stretch>
        </p:blipFill>
        <p:spPr bwMode="auto">
          <a:xfrm>
            <a:off x="1828800" y="4638639"/>
            <a:ext cx="5486400" cy="1371600"/>
          </a:xfrm>
          <a:prstGeom prst="rect">
            <a:avLst/>
          </a:prstGeom>
          <a:noFill/>
          <a:ln w="9525">
            <a:noFill/>
            <a:miter lim="800000"/>
            <a:headEnd/>
            <a:tailEnd/>
          </a:ln>
        </p:spPr>
      </p:pic>
      <p:sp>
        <p:nvSpPr>
          <p:cNvPr id="27653" name="TextBox 5"/>
          <p:cNvSpPr txBox="1">
            <a:spLocks noChangeArrowheads="1"/>
          </p:cNvSpPr>
          <p:nvPr/>
        </p:nvSpPr>
        <p:spPr bwMode="auto">
          <a:xfrm>
            <a:off x="3276999" y="5999126"/>
            <a:ext cx="2590003" cy="292709"/>
          </a:xfrm>
          <a:prstGeom prst="rect">
            <a:avLst/>
          </a:prstGeom>
          <a:noFill/>
          <a:ln w="9525">
            <a:noFill/>
            <a:miter lim="800000"/>
            <a:headEnd/>
            <a:tailEnd/>
          </a:ln>
        </p:spPr>
        <p:txBody>
          <a:bodyPr wrap="none">
            <a:prstTxWarp prst="textNoShape">
              <a:avLst/>
            </a:prstTxWarp>
            <a:spAutoFit/>
          </a:bodyPr>
          <a:lstStyle/>
          <a:p>
            <a:pPr algn="ctr"/>
            <a:r>
              <a:rPr lang="en-US" sz="1400" dirty="0">
                <a:solidFill>
                  <a:schemeClr val="tx1"/>
                </a:solidFill>
                <a:latin typeface="Calibri" panose="020F0502020204030204" pitchFamily="34" charset="0"/>
              </a:rPr>
              <a:t>Figure 5.15  240-pin DDR2 DIMM</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p:txBody>
          <a:bodyPr/>
          <a:lstStyle/>
          <a:p>
            <a:r>
              <a:rPr lang="en-GB" dirty="0">
                <a:solidFill>
                  <a:srgbClr val="006C31"/>
                </a:solidFill>
                <a:latin typeface="Calibri" panose="020F0502020204030204" pitchFamily="34" charset="0"/>
                <a:ea typeface="MS Gothic"/>
                <a:cs typeface="MS Gothic" charset="0"/>
              </a:rPr>
              <a:t>DDR2 </a:t>
            </a:r>
          </a:p>
        </p:txBody>
      </p:sp>
      <p:graphicFrame>
        <p:nvGraphicFramePr>
          <p:cNvPr id="5" name="Table 4"/>
          <p:cNvGraphicFramePr>
            <a:graphicFrameLocks noGrp="1"/>
          </p:cNvGraphicFramePr>
          <p:nvPr>
            <p:extLst>
              <p:ext uri="{D42A27DB-BD31-4B8C-83A1-F6EECF244321}">
                <p14:modId xmlns:p14="http://schemas.microsoft.com/office/powerpoint/2010/main" val="794864004"/>
              </p:ext>
            </p:extLst>
          </p:nvPr>
        </p:nvGraphicFramePr>
        <p:xfrm>
          <a:off x="266701" y="1936902"/>
          <a:ext cx="8610599" cy="2711298"/>
        </p:xfrm>
        <a:graphic>
          <a:graphicData uri="http://schemas.openxmlformats.org/drawingml/2006/table">
            <a:tbl>
              <a:tblPr firstRow="1" firstCol="1" bandRow="1">
                <a:solidFill>
                  <a:srgbClr val="F4EFC1"/>
                </a:solidFill>
              </a:tblPr>
              <a:tblGrid>
                <a:gridCol w="1655024">
                  <a:extLst>
                    <a:ext uri="{9D8B030D-6E8A-4147-A177-3AD203B41FA5}">
                      <a16:colId xmlns="" xmlns:a16="http://schemas.microsoft.com/office/drawing/2014/main" val="20000"/>
                    </a:ext>
                  </a:extLst>
                </a:gridCol>
                <a:gridCol w="935776">
                  <a:extLst>
                    <a:ext uri="{9D8B030D-6E8A-4147-A177-3AD203B41FA5}">
                      <a16:colId xmlns="" xmlns:a16="http://schemas.microsoft.com/office/drawing/2014/main" val="20001"/>
                    </a:ext>
                  </a:extLst>
                </a:gridCol>
                <a:gridCol w="1828800">
                  <a:extLst>
                    <a:ext uri="{9D8B030D-6E8A-4147-A177-3AD203B41FA5}">
                      <a16:colId xmlns="" xmlns:a16="http://schemas.microsoft.com/office/drawing/2014/main" val="20002"/>
                    </a:ext>
                  </a:extLst>
                </a:gridCol>
                <a:gridCol w="2209800">
                  <a:extLst>
                    <a:ext uri="{9D8B030D-6E8A-4147-A177-3AD203B41FA5}">
                      <a16:colId xmlns="" xmlns:a16="http://schemas.microsoft.com/office/drawing/2014/main" val="20004"/>
                    </a:ext>
                  </a:extLst>
                </a:gridCol>
                <a:gridCol w="1981199">
                  <a:extLst>
                    <a:ext uri="{9D8B030D-6E8A-4147-A177-3AD203B41FA5}">
                      <a16:colId xmlns="" xmlns:a16="http://schemas.microsoft.com/office/drawing/2014/main" val="20003"/>
                    </a:ext>
                  </a:extLst>
                </a:gridCol>
              </a:tblGrid>
              <a:tr h="353201">
                <a:tc>
                  <a:txBody>
                    <a:bodyPr/>
                    <a:lstStyle/>
                    <a:p>
                      <a:pPr marL="0" marR="0" indent="0">
                        <a:lnSpc>
                          <a:spcPct val="115000"/>
                        </a:lnSpc>
                        <a:spcBef>
                          <a:spcPts val="0"/>
                        </a:spcBef>
                        <a:spcAft>
                          <a:spcPts val="600"/>
                        </a:spcAft>
                      </a:pPr>
                      <a:r>
                        <a:rPr lang="en-US" sz="2000" b="1" kern="1200" dirty="0">
                          <a:solidFill>
                            <a:schemeClr val="bg1"/>
                          </a:solidFill>
                          <a:latin typeface="Calibri" panose="020F0502020204030204" pitchFamily="34" charset="0"/>
                          <a:ea typeface="+mn-ea"/>
                          <a:cs typeface="+mn-cs"/>
                        </a:rPr>
                        <a:t>Table 5.2</a:t>
                      </a:r>
                    </a:p>
                  </a:txBody>
                  <a:tcPr marL="68580" marR="6858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4">
                  <a:txBody>
                    <a:bodyPr/>
                    <a:lstStyle/>
                    <a:p>
                      <a:pPr marL="3175" marR="0" indent="0">
                        <a:lnSpc>
                          <a:spcPct val="115000"/>
                        </a:lnSpc>
                        <a:spcBef>
                          <a:spcPts val="0"/>
                        </a:spcBef>
                        <a:spcAft>
                          <a:spcPts val="600"/>
                        </a:spcAft>
                      </a:pPr>
                      <a:r>
                        <a:rPr lang="en-US" altLang="en-US" sz="2000" b="1" dirty="0">
                          <a:latin typeface="Calibri" panose="020F0502020204030204" pitchFamily="34" charset="0"/>
                        </a:rPr>
                        <a:t>DDR2 Speeds</a:t>
                      </a:r>
                      <a:endParaRPr lang="en-US" sz="2000" b="1" dirty="0">
                        <a:effectLst/>
                        <a:latin typeface="Calibri" panose="020F0502020204030204" pitchFamily="34" charset="0"/>
                        <a:ea typeface="Times New Roman"/>
                      </a:endParaRPr>
                    </a:p>
                  </a:txBody>
                  <a:tcPr marL="68580" marR="68580" marT="0" marB="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173038" marR="0" indent="0">
                        <a:lnSpc>
                          <a:spcPct val="115000"/>
                        </a:lnSpc>
                        <a:spcBef>
                          <a:spcPts val="0"/>
                        </a:spcBef>
                        <a:spcAft>
                          <a:spcPts val="600"/>
                        </a:spcAft>
                      </a:pPr>
                      <a:endParaRPr lang="en-US" sz="2000" b="1" dirty="0">
                        <a:effectLst/>
                        <a:latin typeface="Calibri" panose="020F0502020204030204" pitchFamily="34" charset="0"/>
                        <a:ea typeface="Times New Roman"/>
                      </a:endParaRPr>
                    </a:p>
                  </a:txBody>
                  <a:tcPr marL="68580" marR="68580" marT="0" marB="0"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413217">
                <a:tc gridSpan="2">
                  <a:txBody>
                    <a:bodyPr/>
                    <a:lstStyle/>
                    <a:p>
                      <a:pPr marL="0" marR="0" indent="0">
                        <a:lnSpc>
                          <a:spcPct val="115000"/>
                        </a:lnSpc>
                        <a:spcBef>
                          <a:spcPts val="0"/>
                        </a:spcBef>
                        <a:spcAft>
                          <a:spcPts val="600"/>
                        </a:spcAft>
                      </a:pPr>
                      <a:r>
                        <a:rPr lang="en-US" sz="2000" b="1" dirty="0">
                          <a:effectLst/>
                          <a:latin typeface="Calibri" panose="020F0502020204030204" pitchFamily="34" charset="0"/>
                          <a:ea typeface="Times New Roman"/>
                        </a:rPr>
                        <a:t>Core RAM Clock Speed</a:t>
                      </a:r>
                      <a:endParaRPr lang="en-US" sz="2000" dirty="0">
                        <a:effectLst/>
                        <a:latin typeface="Calibri" panose="020F0502020204030204" pitchFamily="34" charset="0"/>
                        <a:ea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DDR</a:t>
                      </a:r>
                      <a:r>
                        <a:rPr lang="en-US" sz="2000" b="1" baseline="0" dirty="0">
                          <a:effectLst/>
                          <a:latin typeface="Calibri" panose="020F0502020204030204" pitchFamily="34" charset="0"/>
                          <a:ea typeface="Times New Roman"/>
                        </a:rPr>
                        <a:t> I/O Speed</a:t>
                      </a:r>
                      <a:endParaRPr lang="en-US" sz="2000" dirty="0">
                        <a:effectLst/>
                        <a:latin typeface="Calibri" panose="020F0502020204030204" pitchFamily="34" charset="0"/>
                        <a:ea typeface="Times New Roman"/>
                      </a:endParaRPr>
                    </a:p>
                  </a:txBody>
                  <a:tcPr marL="118872" marR="0" marT="0" marB="0">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DDR2 Speed Rating</a:t>
                      </a:r>
                    </a:p>
                  </a:txBody>
                  <a:tcPr marL="118872" marR="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PC Speed Rating</a:t>
                      </a:r>
                      <a:endParaRPr lang="en-US" sz="2000" dirty="0">
                        <a:effectLst/>
                        <a:latin typeface="Calibri" panose="020F0502020204030204" pitchFamily="34" charset="0"/>
                        <a:ea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388976">
                <a:tc gridSpan="2">
                  <a:txBody>
                    <a:bodyPr/>
                    <a:lstStyle/>
                    <a:p>
                      <a:pPr marL="0" marR="0" indent="0" eaLnBrk="0" hangingPunct="0">
                        <a:lnSpc>
                          <a:spcPct val="115000"/>
                        </a:lnSpc>
                        <a:spcBef>
                          <a:spcPts val="5"/>
                        </a:spcBef>
                        <a:spcAft>
                          <a:spcPts val="0"/>
                        </a:spcAft>
                      </a:pPr>
                      <a:r>
                        <a:rPr lang="en-US" sz="1800" dirty="0">
                          <a:solidFill>
                            <a:srgbClr val="231F20"/>
                          </a:solidFill>
                          <a:effectLst/>
                          <a:latin typeface="Calibri" panose="020F0502020204030204" pitchFamily="34" charset="0"/>
                          <a:ea typeface="Calibri"/>
                          <a:cs typeface="Palatino Linotype"/>
                        </a:rPr>
                        <a:t>100 MHz</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5"/>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r>
                        <a:rPr lang="en-US" sz="1600" dirty="0"/>
                        <a:t>200 MHz</a:t>
                      </a:r>
                    </a:p>
                  </a:txBody>
                  <a:tcPr marL="118872" marR="0" marT="0" marB="0">
                    <a:lnL w="12700" cmpd="sng">
                      <a:noFill/>
                      <a:prstDash val="soli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5"/>
                        </a:spcBef>
                        <a:spcAft>
                          <a:spcPts val="0"/>
                        </a:spcAft>
                      </a:pPr>
                      <a:r>
                        <a:rPr lang="en-US" sz="1800" dirty="0">
                          <a:solidFill>
                            <a:srgbClr val="231F20"/>
                          </a:solidFill>
                          <a:effectLst/>
                          <a:latin typeface="Calibri" panose="020F0502020204030204" pitchFamily="34" charset="0"/>
                          <a:ea typeface="Calibri"/>
                          <a:cs typeface="Palatino Linotype"/>
                        </a:rPr>
                        <a:t>DDR2-400</a:t>
                      </a:r>
                      <a:endParaRPr lang="en-US" sz="1800" dirty="0">
                        <a:effectLst/>
                        <a:latin typeface="Calibri" panose="020F0502020204030204" pitchFamily="34" charset="0"/>
                        <a:ea typeface="Calibri"/>
                        <a:cs typeface="Times New Roman"/>
                      </a:endParaRPr>
                    </a:p>
                  </a:txBody>
                  <a:tcPr marL="118872" marR="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5"/>
                        </a:spcBef>
                        <a:spcAft>
                          <a:spcPts val="0"/>
                        </a:spcAft>
                      </a:pPr>
                      <a:r>
                        <a:rPr lang="en-US" sz="1800" dirty="0">
                          <a:solidFill>
                            <a:srgbClr val="231F20"/>
                          </a:solidFill>
                          <a:effectLst/>
                          <a:latin typeface="Calibri" panose="020F0502020204030204" pitchFamily="34" charset="0"/>
                          <a:ea typeface="Calibri"/>
                          <a:cs typeface="Palatino Linotype"/>
                        </a:rPr>
                        <a:t>PC-3200</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388976">
                <a:tc gridSpan="2">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133 MHz</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0"/>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r>
                        <a:rPr lang="en-US" sz="1600" dirty="0"/>
                        <a:t>266 MHz</a:t>
                      </a:r>
                    </a:p>
                  </a:txBody>
                  <a:tcPr marL="118872" marR="0" marT="0" marB="0">
                    <a:lnL w="12700" cmpd="sng">
                      <a:noFill/>
                      <a:prstDash val="soli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DDR2-533</a:t>
                      </a:r>
                      <a:endParaRPr lang="en-US" sz="1800" dirty="0">
                        <a:effectLst/>
                        <a:latin typeface="Calibri" panose="020F0502020204030204" pitchFamily="34" charset="0"/>
                        <a:ea typeface="Calibri"/>
                        <a:cs typeface="Times New Roman"/>
                      </a:endParaRPr>
                    </a:p>
                  </a:txBody>
                  <a:tcPr marL="118872" marR="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PC-4200</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388976">
                <a:tc gridSpan="2">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166 MHz</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0"/>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r>
                        <a:rPr lang="en-US" sz="1600" dirty="0"/>
                        <a:t>333 MHz</a:t>
                      </a:r>
                    </a:p>
                  </a:txBody>
                  <a:tcPr marL="118872" marR="0" marT="0" marB="0">
                    <a:lnL w="12700" cmpd="sng">
                      <a:noFill/>
                      <a:prstDash val="soli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DDR2-667</a:t>
                      </a:r>
                      <a:endParaRPr lang="en-US" sz="1800" dirty="0">
                        <a:effectLst/>
                        <a:latin typeface="Calibri" panose="020F0502020204030204" pitchFamily="34" charset="0"/>
                        <a:ea typeface="Calibri"/>
                        <a:cs typeface="Times New Roman"/>
                      </a:endParaRPr>
                    </a:p>
                  </a:txBody>
                  <a:tcPr marL="118872" marR="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PC-5300</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388976">
                <a:tc gridSpan="2">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200 MHz</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0"/>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r>
                        <a:rPr lang="en-US" sz="1600" dirty="0"/>
                        <a:t>400 MHz</a:t>
                      </a:r>
                    </a:p>
                  </a:txBody>
                  <a:tcPr marL="118872" marR="0" marT="0" marB="0">
                    <a:lnL w="12700" cmpd="sng">
                      <a:noFill/>
                      <a:prstDash val="soli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DDR2-800</a:t>
                      </a:r>
                      <a:endParaRPr lang="en-US" sz="1800" dirty="0">
                        <a:effectLst/>
                        <a:latin typeface="Calibri" panose="020F0502020204030204" pitchFamily="34" charset="0"/>
                        <a:ea typeface="Calibri"/>
                        <a:cs typeface="Times New Roman"/>
                      </a:endParaRPr>
                    </a:p>
                  </a:txBody>
                  <a:tcPr marL="118872" marR="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PC-6400</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88976">
                <a:tc gridSpan="2">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266 MHz</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38100" cap="flat" cmpd="sng" algn="ctr">
                      <a:solidFill>
                        <a:srgbClr val="28267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0"/>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r>
                        <a:rPr lang="en-US" sz="1600" dirty="0"/>
                        <a:t>533 MHz</a:t>
                      </a:r>
                    </a:p>
                  </a:txBody>
                  <a:tcPr marL="118872" marR="0" marT="0" marB="0">
                    <a:lnL w="12700" cmpd="sng">
                      <a:noFill/>
                      <a:prstDash val="soli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28267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DDR2-1066</a:t>
                      </a:r>
                      <a:endParaRPr lang="en-US" sz="1800" dirty="0">
                        <a:effectLst/>
                        <a:latin typeface="Calibri" panose="020F0502020204030204" pitchFamily="34" charset="0"/>
                        <a:ea typeface="Calibri"/>
                        <a:cs typeface="Times New Roman"/>
                      </a:endParaRPr>
                    </a:p>
                  </a:txBody>
                  <a:tcPr marL="118872" marR="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28267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PC-8500</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28267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bl>
          </a:graphicData>
        </a:graphic>
      </p:graphicFrame>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DDR3</a:t>
            </a:r>
          </a:p>
        </p:txBody>
      </p:sp>
      <p:sp>
        <p:nvSpPr>
          <p:cNvPr id="30723" name="Content Placeholder 2"/>
          <p:cNvSpPr>
            <a:spLocks noGrp="1"/>
          </p:cNvSpPr>
          <p:nvPr>
            <p:ph idx="1"/>
          </p:nvPr>
        </p:nvSpPr>
        <p:spPr/>
        <p:txBody>
          <a:bodyPr/>
          <a:lstStyle/>
          <a:p>
            <a:r>
              <a:rPr lang="en-US" dirty="0">
                <a:solidFill>
                  <a:srgbClr val="C00000"/>
                </a:solidFill>
              </a:rPr>
              <a:t>DDR3</a:t>
            </a:r>
            <a:r>
              <a:rPr lang="en-US" dirty="0">
                <a:solidFill>
                  <a:srgbClr val="800000"/>
                </a:solidFill>
              </a:rPr>
              <a:t> </a:t>
            </a:r>
            <a:r>
              <a:rPr lang="en-US" dirty="0"/>
              <a:t>has</a:t>
            </a:r>
            <a:r>
              <a:rPr lang="en-US" dirty="0">
                <a:solidFill>
                  <a:srgbClr val="800000"/>
                </a:solidFill>
              </a:rPr>
              <a:t> </a:t>
            </a:r>
            <a:r>
              <a:rPr lang="en-US" dirty="0"/>
              <a:t>higher speeds, more efficient architecture, and 30 percent lower power consumption than DDR2 RAM.</a:t>
            </a:r>
          </a:p>
          <a:p>
            <a:r>
              <a:rPr lang="en-US" dirty="0"/>
              <a:t>It uses 240-pin DIMM (not compatible with DDR2).</a:t>
            </a:r>
          </a:p>
          <a:p>
            <a:r>
              <a:rPr lang="en-US" dirty="0"/>
              <a:t>DDR3 doubles the buffer of DDR2 from 4 bits to 8 bits. </a:t>
            </a:r>
          </a:p>
          <a:p>
            <a:r>
              <a:rPr lang="en-US" dirty="0"/>
              <a:t>Some DDR3 modules also include </a:t>
            </a:r>
            <a:r>
              <a:rPr lang="en-US" i="1" dirty="0"/>
              <a:t>XMP</a:t>
            </a:r>
            <a:r>
              <a:rPr lang="en-US" dirty="0"/>
              <a:t>, or </a:t>
            </a:r>
            <a:r>
              <a:rPr lang="en-US" i="1" dirty="0"/>
              <a:t>extended memory profile.</a:t>
            </a:r>
          </a:p>
          <a:p>
            <a:pPr lvl="1"/>
            <a:r>
              <a:rPr lang="en-US" dirty="0"/>
              <a:t>Enables overclocking RAM </a:t>
            </a:r>
          </a:p>
        </p:txBody>
      </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DDR3 </a:t>
            </a:r>
          </a:p>
        </p:txBody>
      </p:sp>
      <p:sp>
        <p:nvSpPr>
          <p:cNvPr id="31747" name="Content Placeholder 2"/>
          <p:cNvSpPr>
            <a:spLocks noGrp="1"/>
          </p:cNvSpPr>
          <p:nvPr>
            <p:ph idx="1"/>
          </p:nvPr>
        </p:nvSpPr>
        <p:spPr/>
        <p:txBody>
          <a:bodyPr/>
          <a:lstStyle/>
          <a:p>
            <a:r>
              <a:rPr lang="en-US" dirty="0"/>
              <a:t>Some chipsets that support DDR3 also support a feature called </a:t>
            </a:r>
            <a:r>
              <a:rPr lang="en-US" dirty="0">
                <a:solidFill>
                  <a:srgbClr val="C00000"/>
                </a:solidFill>
              </a:rPr>
              <a:t>triple-channel architecture </a:t>
            </a:r>
            <a:r>
              <a:rPr lang="en-US" dirty="0"/>
              <a:t>or </a:t>
            </a:r>
            <a:r>
              <a:rPr lang="en-US" dirty="0">
                <a:solidFill>
                  <a:srgbClr val="C00000"/>
                </a:solidFill>
              </a:rPr>
              <a:t>quad-channel architecture</a:t>
            </a:r>
            <a:r>
              <a:rPr lang="en-US" dirty="0">
                <a:solidFill>
                  <a:schemeClr val="tx1"/>
                </a:solidFill>
              </a:rPr>
              <a:t>.</a:t>
            </a:r>
          </a:p>
          <a:p>
            <a:pPr lvl="1"/>
            <a:r>
              <a:rPr lang="en-US" dirty="0"/>
              <a:t>Works a lot like dual-channel before it, but with three or four sticks of RAM instead of two</a:t>
            </a:r>
          </a:p>
          <a:p>
            <a:r>
              <a:rPr lang="en-US" dirty="0"/>
              <a:t>Triple-channel memory is:</a:t>
            </a:r>
          </a:p>
          <a:p>
            <a:pPr lvl="1"/>
            <a:r>
              <a:rPr lang="en-US" dirty="0"/>
              <a:t>Supported by Intel’s LGA 1366 platform </a:t>
            </a:r>
          </a:p>
          <a:p>
            <a:pPr lvl="1"/>
            <a:r>
              <a:rPr lang="en-US" dirty="0"/>
              <a:t>Not supported by AMD processors</a:t>
            </a:r>
          </a:p>
          <a:p>
            <a:r>
              <a:rPr lang="en-US" dirty="0"/>
              <a:t>Recent Intel and AMD systems support quad-channel memory.</a:t>
            </a:r>
          </a:p>
        </p:txBody>
      </p:sp>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DDR3 </a:t>
            </a:r>
          </a:p>
        </p:txBody>
      </p:sp>
      <p:sp>
        <p:nvSpPr>
          <p:cNvPr id="31747" name="Content Placeholder 2"/>
          <p:cNvSpPr>
            <a:spLocks noGrp="1"/>
          </p:cNvSpPr>
          <p:nvPr>
            <p:ph idx="1"/>
          </p:nvPr>
        </p:nvSpPr>
        <p:spPr/>
        <p:txBody>
          <a:bodyPr/>
          <a:lstStyle/>
          <a:p>
            <a:r>
              <a:rPr lang="en-US" dirty="0"/>
              <a:t>DDR3 I/O speeds are quadruple the clock speeds</a:t>
            </a:r>
          </a:p>
          <a:p>
            <a:pPr lvl="1"/>
            <a:r>
              <a:rPr lang="en-US" dirty="0"/>
              <a:t>Due to increased buffer size</a:t>
            </a:r>
          </a:p>
        </p:txBody>
      </p:sp>
      <p:pic>
        <p:nvPicPr>
          <p:cNvPr id="31748" name="Picture 3"/>
          <p:cNvPicPr>
            <a:picLocks noChangeAspect="1"/>
          </p:cNvPicPr>
          <p:nvPr/>
        </p:nvPicPr>
        <p:blipFill>
          <a:blip r:embed="rId2"/>
          <a:srcRect/>
          <a:stretch>
            <a:fillRect/>
          </a:stretch>
        </p:blipFill>
        <p:spPr bwMode="auto">
          <a:xfrm>
            <a:off x="2438400" y="3276600"/>
            <a:ext cx="3429000" cy="1343918"/>
          </a:xfrm>
          <a:prstGeom prst="rect">
            <a:avLst/>
          </a:prstGeom>
          <a:noFill/>
          <a:ln w="9525">
            <a:noFill/>
            <a:miter lim="800000"/>
            <a:headEnd/>
            <a:tailEnd/>
          </a:ln>
        </p:spPr>
      </p:pic>
      <p:sp>
        <p:nvSpPr>
          <p:cNvPr id="31749" name="TextBox 43"/>
          <p:cNvSpPr txBox="1">
            <a:spLocks noChangeArrowheads="1"/>
          </p:cNvSpPr>
          <p:nvPr/>
        </p:nvSpPr>
        <p:spPr bwMode="auto">
          <a:xfrm>
            <a:off x="2723566" y="4724400"/>
            <a:ext cx="2259786" cy="523220"/>
          </a:xfrm>
          <a:prstGeom prst="rect">
            <a:avLst/>
          </a:prstGeom>
          <a:noFill/>
          <a:ln w="9525">
            <a:noFill/>
            <a:miter lim="800000"/>
            <a:headEnd/>
            <a:tailEnd/>
          </a:ln>
        </p:spPr>
        <p:txBody>
          <a:bodyPr wrap="none">
            <a:prstTxWarp prst="textNoShape">
              <a:avLst/>
            </a:prstTxWarp>
            <a:spAutoFit/>
          </a:bodyPr>
          <a:lstStyle/>
          <a:p>
            <a:pPr>
              <a:lnSpc>
                <a:spcPct val="100000"/>
              </a:lnSpc>
            </a:pPr>
            <a:r>
              <a:rPr lang="en-US" sz="1400" dirty="0">
                <a:solidFill>
                  <a:schemeClr val="tx1"/>
                </a:solidFill>
                <a:latin typeface="Calibri" panose="020F0502020204030204" pitchFamily="34" charset="0"/>
              </a:rPr>
              <a:t>Figure 5.16  DDR2 DIMM on </a:t>
            </a:r>
          </a:p>
          <a:p>
            <a:pPr>
              <a:lnSpc>
                <a:spcPct val="100000"/>
              </a:lnSpc>
            </a:pPr>
            <a:r>
              <a:rPr lang="en-US" sz="1400" dirty="0">
                <a:solidFill>
                  <a:schemeClr val="tx1"/>
                </a:solidFill>
                <a:latin typeface="Calibri" panose="020F0502020204030204" pitchFamily="34" charset="0"/>
              </a:rPr>
              <a:t>top of a DDR3 DIMM</a:t>
            </a:r>
          </a:p>
        </p:txBody>
      </p:sp>
    </p:spTree>
    <p:extLst>
      <p:ext uri="{BB962C8B-B14F-4D97-AF65-F5344CB8AC3E}">
        <p14:creationId xmlns:p14="http://schemas.microsoft.com/office/powerpoint/2010/main" val="3777406135"/>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DDR3 </a:t>
            </a:r>
          </a:p>
        </p:txBody>
      </p:sp>
      <p:graphicFrame>
        <p:nvGraphicFramePr>
          <p:cNvPr id="7" name="Table 6"/>
          <p:cNvGraphicFramePr>
            <a:graphicFrameLocks noGrp="1"/>
          </p:cNvGraphicFramePr>
          <p:nvPr>
            <p:extLst>
              <p:ext uri="{D42A27DB-BD31-4B8C-83A1-F6EECF244321}">
                <p14:modId xmlns:p14="http://schemas.microsoft.com/office/powerpoint/2010/main" val="2376259382"/>
              </p:ext>
            </p:extLst>
          </p:nvPr>
        </p:nvGraphicFramePr>
        <p:xfrm>
          <a:off x="266701" y="1676400"/>
          <a:ext cx="8610599" cy="3489250"/>
        </p:xfrm>
        <a:graphic>
          <a:graphicData uri="http://schemas.openxmlformats.org/drawingml/2006/table">
            <a:tbl>
              <a:tblPr firstRow="1" firstCol="1" bandRow="1">
                <a:solidFill>
                  <a:srgbClr val="F4EFC1"/>
                </a:solidFill>
              </a:tblPr>
              <a:tblGrid>
                <a:gridCol w="1655024">
                  <a:extLst>
                    <a:ext uri="{9D8B030D-6E8A-4147-A177-3AD203B41FA5}">
                      <a16:colId xmlns="" xmlns:a16="http://schemas.microsoft.com/office/drawing/2014/main" val="20000"/>
                    </a:ext>
                  </a:extLst>
                </a:gridCol>
                <a:gridCol w="935776">
                  <a:extLst>
                    <a:ext uri="{9D8B030D-6E8A-4147-A177-3AD203B41FA5}">
                      <a16:colId xmlns="" xmlns:a16="http://schemas.microsoft.com/office/drawing/2014/main" val="20001"/>
                    </a:ext>
                  </a:extLst>
                </a:gridCol>
                <a:gridCol w="1828800">
                  <a:extLst>
                    <a:ext uri="{9D8B030D-6E8A-4147-A177-3AD203B41FA5}">
                      <a16:colId xmlns="" xmlns:a16="http://schemas.microsoft.com/office/drawing/2014/main" val="20002"/>
                    </a:ext>
                  </a:extLst>
                </a:gridCol>
                <a:gridCol w="2209800">
                  <a:extLst>
                    <a:ext uri="{9D8B030D-6E8A-4147-A177-3AD203B41FA5}">
                      <a16:colId xmlns="" xmlns:a16="http://schemas.microsoft.com/office/drawing/2014/main" val="20004"/>
                    </a:ext>
                  </a:extLst>
                </a:gridCol>
                <a:gridCol w="1981199">
                  <a:extLst>
                    <a:ext uri="{9D8B030D-6E8A-4147-A177-3AD203B41FA5}">
                      <a16:colId xmlns="" xmlns:a16="http://schemas.microsoft.com/office/drawing/2014/main" val="20003"/>
                    </a:ext>
                  </a:extLst>
                </a:gridCol>
              </a:tblGrid>
              <a:tr h="353201">
                <a:tc>
                  <a:txBody>
                    <a:bodyPr/>
                    <a:lstStyle/>
                    <a:p>
                      <a:pPr marL="0" marR="0" indent="0">
                        <a:lnSpc>
                          <a:spcPct val="115000"/>
                        </a:lnSpc>
                        <a:spcBef>
                          <a:spcPts val="0"/>
                        </a:spcBef>
                        <a:spcAft>
                          <a:spcPts val="600"/>
                        </a:spcAft>
                      </a:pPr>
                      <a:r>
                        <a:rPr lang="en-US" sz="2000" b="1" kern="1200" dirty="0">
                          <a:solidFill>
                            <a:schemeClr val="bg1"/>
                          </a:solidFill>
                          <a:latin typeface="Calibri" panose="020F0502020204030204" pitchFamily="34" charset="0"/>
                          <a:ea typeface="+mn-ea"/>
                          <a:cs typeface="+mn-cs"/>
                        </a:rPr>
                        <a:t>Table 5.3</a:t>
                      </a:r>
                    </a:p>
                  </a:txBody>
                  <a:tcPr marL="68580" marR="6858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4">
                  <a:txBody>
                    <a:bodyPr/>
                    <a:lstStyle/>
                    <a:p>
                      <a:pPr marL="0" marR="0" indent="0">
                        <a:lnSpc>
                          <a:spcPct val="115000"/>
                        </a:lnSpc>
                        <a:spcBef>
                          <a:spcPts val="0"/>
                        </a:spcBef>
                        <a:spcAft>
                          <a:spcPts val="600"/>
                        </a:spcAft>
                      </a:pPr>
                      <a:r>
                        <a:rPr lang="en-US" altLang="en-US" sz="2000" b="1" dirty="0">
                          <a:latin typeface="Calibri" panose="020F0502020204030204" pitchFamily="34" charset="0"/>
                        </a:rPr>
                        <a:t>DDR3 Speeds</a:t>
                      </a:r>
                      <a:endParaRPr lang="en-US" sz="2000" b="1" dirty="0">
                        <a:effectLst/>
                        <a:latin typeface="Calibri" panose="020F0502020204030204" pitchFamily="34" charset="0"/>
                        <a:ea typeface="Times New Roman"/>
                      </a:endParaRPr>
                    </a:p>
                  </a:txBody>
                  <a:tcPr marL="68580" marR="68580" marT="0" marB="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173038" marR="0" indent="0">
                        <a:lnSpc>
                          <a:spcPct val="115000"/>
                        </a:lnSpc>
                        <a:spcBef>
                          <a:spcPts val="0"/>
                        </a:spcBef>
                        <a:spcAft>
                          <a:spcPts val="600"/>
                        </a:spcAft>
                      </a:pPr>
                      <a:endParaRPr lang="en-US" sz="2000" b="1" dirty="0">
                        <a:effectLst/>
                        <a:latin typeface="Calibri" panose="020F0502020204030204" pitchFamily="34" charset="0"/>
                        <a:ea typeface="Times New Roman"/>
                      </a:endParaRPr>
                    </a:p>
                  </a:txBody>
                  <a:tcPr marL="68580" marR="68580" marT="0" marB="0"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413217">
                <a:tc gridSpan="2">
                  <a:txBody>
                    <a:bodyPr/>
                    <a:lstStyle/>
                    <a:p>
                      <a:pPr marL="0" marR="0" indent="0">
                        <a:lnSpc>
                          <a:spcPct val="115000"/>
                        </a:lnSpc>
                        <a:spcBef>
                          <a:spcPts val="0"/>
                        </a:spcBef>
                        <a:spcAft>
                          <a:spcPts val="600"/>
                        </a:spcAft>
                      </a:pPr>
                      <a:r>
                        <a:rPr lang="en-US" sz="2000" b="1" dirty="0">
                          <a:effectLst/>
                          <a:latin typeface="Calibri" panose="020F0502020204030204" pitchFamily="34" charset="0"/>
                          <a:ea typeface="Times New Roman"/>
                        </a:rPr>
                        <a:t>Core RAM Clock Speed</a:t>
                      </a:r>
                      <a:endParaRPr lang="en-US" sz="2000" dirty="0">
                        <a:effectLst/>
                        <a:latin typeface="Calibri" panose="020F0502020204030204" pitchFamily="34" charset="0"/>
                        <a:ea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DDR</a:t>
                      </a:r>
                      <a:r>
                        <a:rPr lang="en-US" sz="2000" b="1" baseline="0" dirty="0">
                          <a:effectLst/>
                          <a:latin typeface="Calibri" panose="020F0502020204030204" pitchFamily="34" charset="0"/>
                          <a:ea typeface="Times New Roman"/>
                        </a:rPr>
                        <a:t> I/O Speed</a:t>
                      </a:r>
                      <a:endParaRPr lang="en-US" sz="2000" dirty="0">
                        <a:effectLst/>
                        <a:latin typeface="Calibri" panose="020F0502020204030204" pitchFamily="34" charset="0"/>
                        <a:ea typeface="Times New Roman"/>
                      </a:endParaRPr>
                    </a:p>
                  </a:txBody>
                  <a:tcPr marL="118872" marR="0" marT="0" marB="0">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DDR3 Speed Rating</a:t>
                      </a:r>
                    </a:p>
                  </a:txBody>
                  <a:tcPr marL="118872" marR="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PC Speed Rating</a:t>
                      </a:r>
                      <a:endParaRPr lang="en-US" sz="2000" dirty="0">
                        <a:effectLst/>
                        <a:latin typeface="Calibri" panose="020F0502020204030204" pitchFamily="34" charset="0"/>
                        <a:ea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388976">
                <a:tc gridSpan="2">
                  <a:txBody>
                    <a:bodyPr/>
                    <a:lstStyle/>
                    <a:p>
                      <a:pPr marL="0" marR="0" indent="0" eaLnBrk="0" hangingPunct="0">
                        <a:lnSpc>
                          <a:spcPct val="115000"/>
                        </a:lnSpc>
                        <a:spcBef>
                          <a:spcPts val="5"/>
                        </a:spcBef>
                        <a:spcAft>
                          <a:spcPts val="0"/>
                        </a:spcAft>
                      </a:pPr>
                      <a:r>
                        <a:rPr lang="en-US" sz="1800" dirty="0">
                          <a:solidFill>
                            <a:srgbClr val="231F20"/>
                          </a:solidFill>
                          <a:effectLst/>
                          <a:latin typeface="Calibri" panose="020F0502020204030204" pitchFamily="34" charset="0"/>
                          <a:ea typeface="Calibri"/>
                          <a:cs typeface="Palatino Linotype"/>
                        </a:rPr>
                        <a:t>100 MHz</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5"/>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r>
                        <a:rPr lang="en-US" sz="1600" dirty="0"/>
                        <a:t>400 MHz</a:t>
                      </a:r>
                    </a:p>
                  </a:txBody>
                  <a:tcPr marL="118872" marR="0" marT="0" marB="0">
                    <a:lnL w="12700" cmpd="sng">
                      <a:noFill/>
                      <a:prstDash val="soli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5"/>
                        </a:spcBef>
                        <a:spcAft>
                          <a:spcPts val="0"/>
                        </a:spcAft>
                      </a:pPr>
                      <a:r>
                        <a:rPr lang="en-US" sz="1800" dirty="0">
                          <a:solidFill>
                            <a:srgbClr val="231F20"/>
                          </a:solidFill>
                          <a:effectLst/>
                          <a:latin typeface="Calibri" panose="020F0502020204030204" pitchFamily="34" charset="0"/>
                          <a:ea typeface="Calibri"/>
                          <a:cs typeface="Palatino Linotype"/>
                        </a:rPr>
                        <a:t>DDR3-800</a:t>
                      </a:r>
                      <a:endParaRPr lang="en-US" sz="1800" dirty="0">
                        <a:effectLst/>
                        <a:latin typeface="Calibri" panose="020F0502020204030204" pitchFamily="34" charset="0"/>
                        <a:ea typeface="Calibri"/>
                        <a:cs typeface="Times New Roman"/>
                      </a:endParaRPr>
                    </a:p>
                  </a:txBody>
                  <a:tcPr marL="118872" marR="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5"/>
                        </a:spcBef>
                        <a:spcAft>
                          <a:spcPts val="0"/>
                        </a:spcAft>
                      </a:pPr>
                      <a:r>
                        <a:rPr lang="en-US" sz="1800" dirty="0">
                          <a:solidFill>
                            <a:srgbClr val="231F20"/>
                          </a:solidFill>
                          <a:effectLst/>
                          <a:latin typeface="Calibri" panose="020F0502020204030204" pitchFamily="34" charset="0"/>
                          <a:ea typeface="Calibri"/>
                          <a:cs typeface="Palatino Linotype"/>
                        </a:rPr>
                        <a:t>PC3-6400</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388976">
                <a:tc gridSpan="2">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133 MHz</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0"/>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r>
                        <a:rPr lang="en-US" sz="1600" dirty="0"/>
                        <a:t>533 MHz</a:t>
                      </a:r>
                    </a:p>
                  </a:txBody>
                  <a:tcPr marL="118872" marR="0" marT="0" marB="0">
                    <a:lnL w="12700" cmpd="sng">
                      <a:noFill/>
                      <a:prstDash val="soli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DDR3-1066</a:t>
                      </a:r>
                      <a:endParaRPr lang="en-US" sz="1800" dirty="0">
                        <a:effectLst/>
                        <a:latin typeface="Calibri" panose="020F0502020204030204" pitchFamily="34" charset="0"/>
                        <a:ea typeface="Calibri"/>
                        <a:cs typeface="Times New Roman"/>
                      </a:endParaRPr>
                    </a:p>
                  </a:txBody>
                  <a:tcPr marL="118872" marR="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PC3-8500</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388976">
                <a:tc gridSpan="2">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166 MHz</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0"/>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r>
                        <a:rPr lang="en-US" sz="1600" dirty="0"/>
                        <a:t>667 MHz</a:t>
                      </a:r>
                    </a:p>
                  </a:txBody>
                  <a:tcPr marL="118872" marR="0" marT="0" marB="0">
                    <a:lnL w="12700" cmpd="sng">
                      <a:noFill/>
                      <a:prstDash val="soli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DDR3-1333</a:t>
                      </a:r>
                      <a:endParaRPr lang="en-US" sz="1800" dirty="0">
                        <a:effectLst/>
                        <a:latin typeface="Calibri" panose="020F0502020204030204" pitchFamily="34" charset="0"/>
                        <a:ea typeface="Calibri"/>
                        <a:cs typeface="Times New Roman"/>
                      </a:endParaRPr>
                    </a:p>
                  </a:txBody>
                  <a:tcPr marL="118872" marR="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PC3-10667</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388976">
                <a:tc gridSpan="2">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200 MHz</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0"/>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r>
                        <a:rPr lang="en-US" sz="1600" dirty="0"/>
                        <a:t>800 MHz</a:t>
                      </a:r>
                    </a:p>
                  </a:txBody>
                  <a:tcPr marL="118872" marR="0" marT="0" marB="0">
                    <a:lnL w="12700" cmpd="sng">
                      <a:noFill/>
                      <a:prstDash val="soli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DDR3-1600</a:t>
                      </a:r>
                      <a:endParaRPr lang="en-US" sz="1800" dirty="0">
                        <a:effectLst/>
                        <a:latin typeface="Calibri" panose="020F0502020204030204" pitchFamily="34" charset="0"/>
                        <a:ea typeface="Calibri"/>
                        <a:cs typeface="Times New Roman"/>
                      </a:endParaRPr>
                    </a:p>
                  </a:txBody>
                  <a:tcPr marL="118872" marR="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PC3-12800</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r h="388976">
                <a:tc gridSpan="2">
                  <a:txBody>
                    <a:bodyPr/>
                    <a:lstStyle/>
                    <a:p>
                      <a:pPr marL="0" marR="0" indent="0" eaLnBrk="0" hangingPunct="0">
                        <a:lnSpc>
                          <a:spcPct val="115000"/>
                        </a:lnSpc>
                        <a:spcBef>
                          <a:spcPts val="0"/>
                        </a:spcBef>
                        <a:spcAft>
                          <a:spcPts val="0"/>
                        </a:spcAft>
                      </a:pPr>
                      <a:r>
                        <a:rPr lang="en-US" sz="1800" dirty="0">
                          <a:effectLst/>
                          <a:latin typeface="Calibri" panose="020F0502020204030204" pitchFamily="34" charset="0"/>
                          <a:ea typeface="Calibri"/>
                          <a:cs typeface="Times New Roman"/>
                        </a:rPr>
                        <a:t>233 MHz</a:t>
                      </a: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r>
                        <a:rPr lang="en-US" sz="1600" dirty="0"/>
                        <a:t>933 MHz</a:t>
                      </a:r>
                    </a:p>
                  </a:txBody>
                  <a:tcPr marL="118872" marR="0" marT="0" marB="0">
                    <a:lnL w="12700" cmpd="sng">
                      <a:noFill/>
                      <a:prstDash val="soli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effectLst/>
                          <a:latin typeface="Calibri" panose="020F0502020204030204" pitchFamily="34" charset="0"/>
                          <a:ea typeface="Calibri"/>
                          <a:cs typeface="Times New Roman"/>
                        </a:rPr>
                        <a:t>DDR3-1866</a:t>
                      </a:r>
                    </a:p>
                  </a:txBody>
                  <a:tcPr marL="118872" marR="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effectLst/>
                          <a:latin typeface="Calibri" panose="020F0502020204030204" pitchFamily="34" charset="0"/>
                          <a:ea typeface="Calibri"/>
                          <a:cs typeface="Times New Roman"/>
                        </a:rPr>
                        <a:t>PC3-14900</a:t>
                      </a: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r h="388976">
                <a:tc gridSpan="2">
                  <a:txBody>
                    <a:bodyPr/>
                    <a:lstStyle/>
                    <a:p>
                      <a:pPr marL="0" marR="0" indent="0" eaLnBrk="0" hangingPunct="0">
                        <a:lnSpc>
                          <a:spcPct val="115000"/>
                        </a:lnSpc>
                        <a:spcBef>
                          <a:spcPts val="0"/>
                        </a:spcBef>
                        <a:spcAft>
                          <a:spcPts val="0"/>
                        </a:spcAft>
                      </a:pPr>
                      <a:r>
                        <a:rPr lang="en-US" sz="1800" dirty="0">
                          <a:effectLst/>
                          <a:latin typeface="Calibri" panose="020F0502020204030204" pitchFamily="34" charset="0"/>
                          <a:ea typeface="Calibri"/>
                          <a:cs typeface="Times New Roman"/>
                        </a:rPr>
                        <a:t>266 MHz</a:t>
                      </a: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r>
                        <a:rPr lang="en-US" sz="1600" dirty="0"/>
                        <a:t>1066 MHz</a:t>
                      </a:r>
                    </a:p>
                  </a:txBody>
                  <a:tcPr marL="118872" marR="0" marT="0" marB="0">
                    <a:lnL w="12700" cmpd="sng">
                      <a:noFill/>
                      <a:prstDash val="soli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effectLst/>
                          <a:latin typeface="Calibri" panose="020F0502020204030204" pitchFamily="34" charset="0"/>
                          <a:ea typeface="Calibri"/>
                          <a:cs typeface="Times New Roman"/>
                        </a:rPr>
                        <a:t>DDR3-2133</a:t>
                      </a:r>
                    </a:p>
                  </a:txBody>
                  <a:tcPr marL="118872" marR="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effectLst/>
                          <a:latin typeface="Calibri" panose="020F0502020204030204" pitchFamily="34" charset="0"/>
                          <a:ea typeface="Calibri"/>
                          <a:cs typeface="Times New Roman"/>
                        </a:rPr>
                        <a:t>PC3-17000</a:t>
                      </a: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7"/>
                  </a:ext>
                </a:extLst>
              </a:tr>
              <a:tr h="388976">
                <a:tc gridSpan="2">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300 MHz</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38100" cap="flat" cmpd="sng" algn="ctr">
                      <a:solidFill>
                        <a:srgbClr val="28267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0"/>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r>
                        <a:rPr lang="en-US" sz="1600" dirty="0"/>
                        <a:t>1200 MHz</a:t>
                      </a:r>
                    </a:p>
                  </a:txBody>
                  <a:tcPr marL="118872" marR="0" marT="0" marB="0">
                    <a:lnL w="12700" cmpd="sng">
                      <a:noFill/>
                      <a:prstDash val="soli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28267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DDR3-2400</a:t>
                      </a:r>
                      <a:endParaRPr lang="en-US" sz="1800" dirty="0">
                        <a:effectLst/>
                        <a:latin typeface="Calibri" panose="020F0502020204030204" pitchFamily="34" charset="0"/>
                        <a:ea typeface="Calibri"/>
                        <a:cs typeface="Times New Roman"/>
                      </a:endParaRPr>
                    </a:p>
                  </a:txBody>
                  <a:tcPr marL="118872" marR="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28267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PC3-19200</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28267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bl>
          </a:graphicData>
        </a:graphic>
      </p:graphicFrame>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DDR3L/DDR3U</a:t>
            </a:r>
          </a:p>
        </p:txBody>
      </p:sp>
      <p:sp>
        <p:nvSpPr>
          <p:cNvPr id="4" name="Content Placeholder 3"/>
          <p:cNvSpPr>
            <a:spLocks noGrp="1"/>
          </p:cNvSpPr>
          <p:nvPr>
            <p:ph idx="1"/>
          </p:nvPr>
        </p:nvSpPr>
        <p:spPr/>
        <p:txBody>
          <a:bodyPr/>
          <a:lstStyle/>
          <a:p>
            <a:r>
              <a:rPr lang="en-US" dirty="0">
                <a:solidFill>
                  <a:srgbClr val="C00000"/>
                </a:solidFill>
              </a:rPr>
              <a:t>DDR3L</a:t>
            </a:r>
            <a:r>
              <a:rPr lang="en-US" dirty="0"/>
              <a:t> is a low voltage version of DDR3.</a:t>
            </a:r>
          </a:p>
          <a:p>
            <a:pPr lvl="1"/>
            <a:r>
              <a:rPr lang="en-US" dirty="0"/>
              <a:t>It provides a substantial cost savings when used in massive RAM applications.</a:t>
            </a:r>
          </a:p>
          <a:p>
            <a:pPr lvl="1"/>
            <a:r>
              <a:rPr lang="en-US" dirty="0"/>
              <a:t>DDR3L runs at 1.35 volts.</a:t>
            </a:r>
          </a:p>
          <a:p>
            <a:pPr lvl="1"/>
            <a:r>
              <a:rPr lang="en-US" dirty="0">
                <a:solidFill>
                  <a:srgbClr val="C00000"/>
                </a:solidFill>
              </a:rPr>
              <a:t>DDR3U</a:t>
            </a:r>
            <a:r>
              <a:rPr lang="en-US" dirty="0"/>
              <a:t> is ultra-low voltage and runs at 1.25 volts.</a:t>
            </a:r>
          </a:p>
          <a:p>
            <a:r>
              <a:rPr lang="en-US" dirty="0"/>
              <a:t>The DIMM is slot-compatible with DDR3.</a:t>
            </a:r>
          </a:p>
        </p:txBody>
      </p:sp>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DDR4</a:t>
            </a:r>
          </a:p>
        </p:txBody>
      </p:sp>
      <p:sp>
        <p:nvSpPr>
          <p:cNvPr id="3" name="Content Placeholder 2"/>
          <p:cNvSpPr>
            <a:spLocks noGrp="1"/>
          </p:cNvSpPr>
          <p:nvPr>
            <p:ph idx="1"/>
          </p:nvPr>
        </p:nvSpPr>
        <p:spPr/>
        <p:txBody>
          <a:bodyPr/>
          <a:lstStyle/>
          <a:p>
            <a:r>
              <a:rPr lang="en-US" dirty="0">
                <a:solidFill>
                  <a:srgbClr val="C00000"/>
                </a:solidFill>
              </a:rPr>
              <a:t>DDR4</a:t>
            </a:r>
            <a:r>
              <a:rPr lang="en-US" dirty="0">
                <a:solidFill>
                  <a:srgbClr val="800000"/>
                </a:solidFill>
              </a:rPr>
              <a:t> </a:t>
            </a:r>
            <a:r>
              <a:rPr lang="en-US" dirty="0"/>
              <a:t>offers higher density and lower voltages than DDR3, and can handle faster data transfer rates.</a:t>
            </a:r>
          </a:p>
          <a:p>
            <a:pPr lvl="1"/>
            <a:r>
              <a:rPr lang="en-US" dirty="0"/>
              <a:t>Runs at only 1.2 volts</a:t>
            </a:r>
          </a:p>
          <a:p>
            <a:pPr lvl="1"/>
            <a:r>
              <a:rPr lang="en-US" dirty="0"/>
              <a:t>Uses 288-pin DIMM</a:t>
            </a:r>
          </a:p>
          <a:p>
            <a:pPr lvl="2"/>
            <a:r>
              <a:rPr lang="en-US" dirty="0"/>
              <a:t>Not backward compatible with DDR3 slots</a:t>
            </a:r>
          </a:p>
        </p:txBody>
      </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p:txBody>
          <a:bodyPr/>
          <a:lstStyle/>
          <a:p>
            <a:r>
              <a:rPr lang="en-GB" dirty="0">
                <a:solidFill>
                  <a:srgbClr val="006C31"/>
                </a:solidFill>
                <a:latin typeface="Calibri" panose="020F0502020204030204" pitchFamily="34" charset="0"/>
                <a:ea typeface="MS Gothic"/>
                <a:cs typeface="MS Gothic" charset="0"/>
              </a:rPr>
              <a:t>Program</a:t>
            </a:r>
            <a:r>
              <a:rPr lang="en-GB" dirty="0">
                <a:solidFill>
                  <a:srgbClr val="006C31"/>
                </a:solidFill>
                <a:latin typeface="Calibri" panose="020F0502020204030204" pitchFamily="34" charset="0"/>
                <a:ea typeface="MS Gothic"/>
                <a:cs typeface="MS Gothic" charset="0"/>
              </a:rPr>
              <a:t> Execution</a:t>
            </a:r>
            <a:endParaRPr lang="en-GB" dirty="0">
              <a:solidFill>
                <a:srgbClr val="006C31"/>
              </a:solidFill>
              <a:latin typeface="Calibri" panose="020F0502020204030204" pitchFamily="34" charset="0"/>
              <a:ea typeface="MS Gothic"/>
              <a:cs typeface="MS Gothic" charset="0"/>
            </a:endParaRPr>
          </a:p>
        </p:txBody>
      </p:sp>
      <p:sp>
        <p:nvSpPr>
          <p:cNvPr id="4099" name="Rectangle 2"/>
          <p:cNvSpPr>
            <a:spLocks noGrp="1" noChangeArrowheads="1"/>
          </p:cNvSpPr>
          <p:nvPr>
            <p:ph idx="1"/>
          </p:nvPr>
        </p:nvSpPr>
        <p:spPr/>
        <p:txBody>
          <a:bodyPr/>
          <a:lstStyle/>
          <a:p>
            <a:r>
              <a:rPr lang="en-GB" dirty="0"/>
              <a:t>Program </a:t>
            </a:r>
            <a:r>
              <a:rPr lang="en-GB" dirty="0" smtClean="0"/>
              <a:t>Execution</a:t>
            </a:r>
          </a:p>
          <a:p>
            <a:pPr lvl="1"/>
            <a:r>
              <a:rPr lang="en-GB" dirty="0" smtClean="0"/>
              <a:t>Program </a:t>
            </a:r>
            <a:r>
              <a:rPr lang="en-GB" dirty="0"/>
              <a:t>code is copied from your hard drive into RAM before it is executed.</a:t>
            </a:r>
          </a:p>
          <a:p>
            <a:pPr lvl="1"/>
            <a:r>
              <a:rPr lang="en-GB" dirty="0">
                <a:solidFill>
                  <a:srgbClr val="C00000"/>
                </a:solidFill>
              </a:rPr>
              <a:t>Dynamic Random Access Memory (DRAM)</a:t>
            </a:r>
          </a:p>
        </p:txBody>
      </p:sp>
      <p:sp>
        <p:nvSpPr>
          <p:cNvPr id="4100" name="TextBox 2"/>
          <p:cNvSpPr txBox="1">
            <a:spLocks noChangeArrowheads="1"/>
          </p:cNvSpPr>
          <p:nvPr/>
        </p:nvSpPr>
        <p:spPr bwMode="auto">
          <a:xfrm>
            <a:off x="876690" y="6203232"/>
            <a:ext cx="7273145" cy="349968"/>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latin typeface="Calibri" panose="020F0502020204030204" pitchFamily="34" charset="0"/>
              </a:rPr>
              <a:t>Figure 5.1  Mass storage holds programs, but programs need to run in RAM.</a:t>
            </a:r>
          </a:p>
        </p:txBody>
      </p:sp>
      <p:pic>
        <p:nvPicPr>
          <p:cNvPr id="4101" name="Picture 1" descr="F07-01.jpg"/>
          <p:cNvPicPr>
            <a:picLocks noChangeAspect="1"/>
          </p:cNvPicPr>
          <p:nvPr/>
        </p:nvPicPr>
        <p:blipFill>
          <a:blip r:embed="rId3"/>
          <a:srcRect/>
          <a:stretch>
            <a:fillRect/>
          </a:stretch>
        </p:blipFill>
        <p:spPr bwMode="auto">
          <a:xfrm>
            <a:off x="1392238" y="3505200"/>
            <a:ext cx="6242050" cy="271938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DDR4 </a:t>
            </a:r>
          </a:p>
        </p:txBody>
      </p:sp>
      <p:graphicFrame>
        <p:nvGraphicFramePr>
          <p:cNvPr id="5" name="Table 4"/>
          <p:cNvGraphicFramePr>
            <a:graphicFrameLocks noGrp="1"/>
          </p:cNvGraphicFramePr>
          <p:nvPr>
            <p:extLst>
              <p:ext uri="{D42A27DB-BD31-4B8C-83A1-F6EECF244321}">
                <p14:modId xmlns:p14="http://schemas.microsoft.com/office/powerpoint/2010/main" val="778215230"/>
              </p:ext>
            </p:extLst>
          </p:nvPr>
        </p:nvGraphicFramePr>
        <p:xfrm>
          <a:off x="266701" y="2249678"/>
          <a:ext cx="8610599" cy="2322322"/>
        </p:xfrm>
        <a:graphic>
          <a:graphicData uri="http://schemas.openxmlformats.org/drawingml/2006/table">
            <a:tbl>
              <a:tblPr firstRow="1" firstCol="1" bandRow="1">
                <a:solidFill>
                  <a:srgbClr val="F4EFC1"/>
                </a:solidFill>
              </a:tblPr>
              <a:tblGrid>
                <a:gridCol w="1655024">
                  <a:extLst>
                    <a:ext uri="{9D8B030D-6E8A-4147-A177-3AD203B41FA5}">
                      <a16:colId xmlns="" xmlns:a16="http://schemas.microsoft.com/office/drawing/2014/main" val="20000"/>
                    </a:ext>
                  </a:extLst>
                </a:gridCol>
                <a:gridCol w="935776">
                  <a:extLst>
                    <a:ext uri="{9D8B030D-6E8A-4147-A177-3AD203B41FA5}">
                      <a16:colId xmlns="" xmlns:a16="http://schemas.microsoft.com/office/drawing/2014/main" val="20001"/>
                    </a:ext>
                  </a:extLst>
                </a:gridCol>
                <a:gridCol w="1828800">
                  <a:extLst>
                    <a:ext uri="{9D8B030D-6E8A-4147-A177-3AD203B41FA5}">
                      <a16:colId xmlns="" xmlns:a16="http://schemas.microsoft.com/office/drawing/2014/main" val="20002"/>
                    </a:ext>
                  </a:extLst>
                </a:gridCol>
                <a:gridCol w="2209800">
                  <a:extLst>
                    <a:ext uri="{9D8B030D-6E8A-4147-A177-3AD203B41FA5}">
                      <a16:colId xmlns="" xmlns:a16="http://schemas.microsoft.com/office/drawing/2014/main" val="20004"/>
                    </a:ext>
                  </a:extLst>
                </a:gridCol>
                <a:gridCol w="1981199">
                  <a:extLst>
                    <a:ext uri="{9D8B030D-6E8A-4147-A177-3AD203B41FA5}">
                      <a16:colId xmlns="" xmlns:a16="http://schemas.microsoft.com/office/drawing/2014/main" val="20003"/>
                    </a:ext>
                  </a:extLst>
                </a:gridCol>
              </a:tblGrid>
              <a:tr h="353201">
                <a:tc>
                  <a:txBody>
                    <a:bodyPr/>
                    <a:lstStyle/>
                    <a:p>
                      <a:pPr marL="0" marR="0" indent="0">
                        <a:lnSpc>
                          <a:spcPct val="115000"/>
                        </a:lnSpc>
                        <a:spcBef>
                          <a:spcPts val="0"/>
                        </a:spcBef>
                        <a:spcAft>
                          <a:spcPts val="600"/>
                        </a:spcAft>
                      </a:pPr>
                      <a:r>
                        <a:rPr lang="en-US" sz="2000" b="1" kern="1200" dirty="0">
                          <a:solidFill>
                            <a:schemeClr val="bg1"/>
                          </a:solidFill>
                          <a:latin typeface="Calibri" panose="020F0502020204030204" pitchFamily="34" charset="0"/>
                          <a:ea typeface="+mn-ea"/>
                          <a:cs typeface="+mn-cs"/>
                        </a:rPr>
                        <a:t>Table 5.4</a:t>
                      </a:r>
                    </a:p>
                  </a:txBody>
                  <a:tcPr marL="68580" marR="6858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4">
                  <a:txBody>
                    <a:bodyPr/>
                    <a:lstStyle/>
                    <a:p>
                      <a:pPr marL="3175" marR="0" indent="0">
                        <a:lnSpc>
                          <a:spcPct val="115000"/>
                        </a:lnSpc>
                        <a:spcBef>
                          <a:spcPts val="0"/>
                        </a:spcBef>
                        <a:spcAft>
                          <a:spcPts val="600"/>
                        </a:spcAft>
                      </a:pPr>
                      <a:r>
                        <a:rPr lang="en-US" altLang="en-US" sz="2000" b="1" dirty="0">
                          <a:latin typeface="Calibri" panose="020F0502020204030204" pitchFamily="34" charset="0"/>
                        </a:rPr>
                        <a:t>DDR4 Varieties</a:t>
                      </a:r>
                      <a:endParaRPr lang="en-US" sz="2000" b="1" dirty="0">
                        <a:effectLst/>
                        <a:latin typeface="Calibri" panose="020F0502020204030204" pitchFamily="34" charset="0"/>
                        <a:ea typeface="Times New Roman"/>
                      </a:endParaRPr>
                    </a:p>
                  </a:txBody>
                  <a:tcPr marL="68580" marR="68580" marT="0" marB="0" anchor="ctr">
                    <a:lnL w="6350" cap="flat" cmpd="sng" algn="ctr">
                      <a:noFill/>
                      <a:prstDash val="solid"/>
                      <a:round/>
                      <a:headEnd type="none" w="med" len="med"/>
                      <a:tailEnd type="none" w="med" len="med"/>
                    </a:lnL>
                    <a:lnR w="3175"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173038" marR="0" indent="0">
                        <a:lnSpc>
                          <a:spcPct val="115000"/>
                        </a:lnSpc>
                        <a:spcBef>
                          <a:spcPts val="0"/>
                        </a:spcBef>
                        <a:spcAft>
                          <a:spcPts val="600"/>
                        </a:spcAft>
                      </a:pPr>
                      <a:endParaRPr lang="en-US" sz="2000" b="1" dirty="0">
                        <a:effectLst/>
                        <a:latin typeface="Calibri" panose="020F0502020204030204" pitchFamily="34" charset="0"/>
                        <a:ea typeface="Times New Roman"/>
                      </a:endParaRPr>
                    </a:p>
                  </a:txBody>
                  <a:tcPr marL="68580" marR="68580" marT="0" marB="0"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413217">
                <a:tc gridSpan="2">
                  <a:txBody>
                    <a:bodyPr/>
                    <a:lstStyle/>
                    <a:p>
                      <a:pPr marL="0" marR="0" indent="0">
                        <a:lnSpc>
                          <a:spcPct val="115000"/>
                        </a:lnSpc>
                        <a:spcBef>
                          <a:spcPts val="0"/>
                        </a:spcBef>
                        <a:spcAft>
                          <a:spcPts val="600"/>
                        </a:spcAft>
                      </a:pPr>
                      <a:r>
                        <a:rPr lang="en-US" sz="2000" b="1" dirty="0">
                          <a:effectLst/>
                          <a:latin typeface="Calibri" panose="020F0502020204030204" pitchFamily="34" charset="0"/>
                          <a:ea typeface="Times New Roman"/>
                        </a:rPr>
                        <a:t>Core RAM Clock Speed</a:t>
                      </a:r>
                      <a:endParaRPr lang="en-US" sz="2000" dirty="0">
                        <a:effectLst/>
                        <a:latin typeface="Calibri" panose="020F0502020204030204" pitchFamily="34" charset="0"/>
                        <a:ea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Bandwidth</a:t>
                      </a:r>
                      <a:endParaRPr lang="en-US" sz="2000" dirty="0">
                        <a:effectLst/>
                        <a:latin typeface="Calibri" panose="020F0502020204030204" pitchFamily="34" charset="0"/>
                        <a:ea typeface="Times New Roman"/>
                      </a:endParaRPr>
                    </a:p>
                  </a:txBody>
                  <a:tcPr marL="118872" marR="0" marT="0" marB="0">
                    <a:lnL w="12700" cap="flat" cmpd="sng" algn="ctr">
                      <a:noFill/>
                      <a:prstDash val="solid"/>
                      <a:round/>
                      <a:headEnd type="none" w="med" len="med"/>
                      <a:tailEnd type="none" w="med" len="med"/>
                    </a:lnL>
                    <a:lnR w="3175"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DDR4 Speed Rating</a:t>
                      </a:r>
                    </a:p>
                  </a:txBody>
                  <a:tcPr marL="118872" marR="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PC Speed Rating</a:t>
                      </a:r>
                      <a:endParaRPr lang="en-US" sz="2000" dirty="0">
                        <a:effectLst/>
                        <a:latin typeface="Calibri" panose="020F0502020204030204" pitchFamily="34" charset="0"/>
                        <a:ea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388976">
                <a:tc gridSpan="2">
                  <a:txBody>
                    <a:bodyPr/>
                    <a:lstStyle/>
                    <a:p>
                      <a:pPr marL="0" marR="0" indent="0" eaLnBrk="0" hangingPunct="0">
                        <a:lnSpc>
                          <a:spcPct val="115000"/>
                        </a:lnSpc>
                        <a:spcBef>
                          <a:spcPts val="5"/>
                        </a:spcBef>
                        <a:spcAft>
                          <a:spcPts val="0"/>
                        </a:spcAft>
                      </a:pPr>
                      <a:r>
                        <a:rPr lang="en-US" sz="1800" dirty="0">
                          <a:solidFill>
                            <a:srgbClr val="231F20"/>
                          </a:solidFill>
                          <a:effectLst/>
                          <a:latin typeface="Calibri" panose="020F0502020204030204" pitchFamily="34" charset="0"/>
                          <a:ea typeface="Calibri"/>
                          <a:cs typeface="Palatino Linotype"/>
                        </a:rPr>
                        <a:t>200 MHz</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5"/>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r>
                        <a:rPr lang="en-US" sz="1600" dirty="0"/>
                        <a:t>1600</a:t>
                      </a:r>
                      <a:r>
                        <a:rPr lang="en-US" sz="1600" baseline="0" dirty="0"/>
                        <a:t> MT/s</a:t>
                      </a:r>
                      <a:endParaRPr lang="en-US" sz="1600" dirty="0"/>
                    </a:p>
                  </a:txBody>
                  <a:tcPr marL="118872" marR="0" marT="0" marB="0">
                    <a:lnL w="12700" cmpd="sng">
                      <a:noFill/>
                      <a:prstDash val="soli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5"/>
                        </a:spcBef>
                        <a:spcAft>
                          <a:spcPts val="0"/>
                        </a:spcAft>
                      </a:pPr>
                      <a:r>
                        <a:rPr lang="en-US" sz="1800" dirty="0">
                          <a:solidFill>
                            <a:srgbClr val="231F20"/>
                          </a:solidFill>
                          <a:effectLst/>
                          <a:latin typeface="Calibri" panose="020F0502020204030204" pitchFamily="34" charset="0"/>
                          <a:ea typeface="Calibri"/>
                          <a:cs typeface="Palatino Linotype"/>
                        </a:rPr>
                        <a:t>DDR4-1600</a:t>
                      </a:r>
                      <a:endParaRPr lang="en-US" sz="1800" dirty="0">
                        <a:effectLst/>
                        <a:latin typeface="Calibri" panose="020F0502020204030204" pitchFamily="34" charset="0"/>
                        <a:ea typeface="Calibri"/>
                        <a:cs typeface="Times New Roman"/>
                      </a:endParaRPr>
                    </a:p>
                  </a:txBody>
                  <a:tcPr marL="118872" marR="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5"/>
                        </a:spcBef>
                        <a:spcAft>
                          <a:spcPts val="0"/>
                        </a:spcAft>
                      </a:pPr>
                      <a:r>
                        <a:rPr lang="en-US" sz="1800" dirty="0">
                          <a:solidFill>
                            <a:srgbClr val="231F20"/>
                          </a:solidFill>
                          <a:effectLst/>
                          <a:latin typeface="Calibri" panose="020F0502020204030204" pitchFamily="34" charset="0"/>
                          <a:ea typeface="Calibri"/>
                          <a:cs typeface="Palatino Linotype"/>
                        </a:rPr>
                        <a:t>PC4-12800</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388976">
                <a:tc gridSpan="2">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266 MHz</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0"/>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r>
                        <a:rPr lang="en-US" sz="1600" dirty="0"/>
                        <a:t>2133</a:t>
                      </a:r>
                      <a:r>
                        <a:rPr lang="en-US" sz="1600" baseline="0" dirty="0"/>
                        <a:t> MT/s</a:t>
                      </a:r>
                      <a:endParaRPr lang="en-US" sz="1600" dirty="0"/>
                    </a:p>
                  </a:txBody>
                  <a:tcPr marL="118872" marR="0" marT="0" marB="0">
                    <a:lnL w="12700" cmpd="sng">
                      <a:noFill/>
                      <a:prstDash val="soli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DDR4-2133</a:t>
                      </a:r>
                      <a:endParaRPr lang="en-US" sz="1800" dirty="0">
                        <a:effectLst/>
                        <a:latin typeface="Calibri" panose="020F0502020204030204" pitchFamily="34" charset="0"/>
                        <a:ea typeface="Calibri"/>
                        <a:cs typeface="Times New Roman"/>
                      </a:endParaRPr>
                    </a:p>
                  </a:txBody>
                  <a:tcPr marL="118872" marR="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PC4-17000</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388976">
                <a:tc gridSpan="2">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300 MHz</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0"/>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r>
                        <a:rPr lang="en-US" sz="1600" dirty="0"/>
                        <a:t>2400</a:t>
                      </a:r>
                      <a:r>
                        <a:rPr lang="en-US" sz="1600" baseline="0" dirty="0"/>
                        <a:t> MT/s</a:t>
                      </a:r>
                      <a:endParaRPr lang="en-US" sz="1600" dirty="0"/>
                    </a:p>
                  </a:txBody>
                  <a:tcPr marL="118872" marR="0" marT="0" marB="0">
                    <a:lnL w="12700" cmpd="sng">
                      <a:noFill/>
                      <a:prstDash val="soli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DDR4-2400</a:t>
                      </a:r>
                      <a:endParaRPr lang="en-US" sz="1800" dirty="0">
                        <a:effectLst/>
                        <a:latin typeface="Calibri" panose="020F0502020204030204" pitchFamily="34" charset="0"/>
                        <a:ea typeface="Calibri"/>
                        <a:cs typeface="Times New Roman"/>
                      </a:endParaRPr>
                    </a:p>
                  </a:txBody>
                  <a:tcPr marL="118872" marR="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PC4-19200</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388976">
                <a:tc gridSpan="2">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400 MHz</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38100" cap="flat" cmpd="sng" algn="ctr">
                      <a:solidFill>
                        <a:srgbClr val="28267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50800" marR="0" eaLnBrk="0" hangingPunct="0">
                        <a:lnSpc>
                          <a:spcPct val="115000"/>
                        </a:lnSpc>
                        <a:spcBef>
                          <a:spcPts val="0"/>
                        </a:spcBef>
                        <a:spcAft>
                          <a:spcPts val="0"/>
                        </a:spcAft>
                      </a:pPr>
                      <a:endParaRPr lang="en-US" sz="1800" dirty="0">
                        <a:effectLst/>
                        <a:latin typeface="Calibri" panose="020F0502020204030204" pitchFamily="34" charset="0"/>
                        <a:ea typeface="Calibri"/>
                        <a:cs typeface="Times New Roman"/>
                      </a:endParaRPr>
                    </a:p>
                  </a:txBody>
                  <a:tcPr marL="0" marR="0" marT="0" marB="0"/>
                </a:tc>
                <a:tc>
                  <a:txBody>
                    <a:bodyPr/>
                    <a:lstStyle/>
                    <a:p>
                      <a:r>
                        <a:rPr lang="en-US" sz="1600" dirty="0"/>
                        <a:t>3200</a:t>
                      </a:r>
                      <a:r>
                        <a:rPr lang="en-US" sz="1600" baseline="0" dirty="0"/>
                        <a:t> MT/s</a:t>
                      </a:r>
                      <a:endParaRPr lang="en-US" sz="1600" dirty="0"/>
                    </a:p>
                  </a:txBody>
                  <a:tcPr marL="118872" marR="0" marT="0" marB="0">
                    <a:lnL w="12700" cmpd="sng">
                      <a:noFill/>
                      <a:prstDash val="solid"/>
                    </a:lnL>
                    <a:lnR w="317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28267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DDR4-3200</a:t>
                      </a:r>
                      <a:endParaRPr lang="en-US" sz="1800" dirty="0">
                        <a:effectLst/>
                        <a:latin typeface="Calibri" panose="020F0502020204030204" pitchFamily="34" charset="0"/>
                        <a:ea typeface="Calibri"/>
                        <a:cs typeface="Times New Roman"/>
                      </a:endParaRPr>
                    </a:p>
                  </a:txBody>
                  <a:tcPr marL="118872" marR="0" marT="0" marB="0">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282675"/>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eaLnBrk="0" hangingPunct="0">
                        <a:lnSpc>
                          <a:spcPct val="115000"/>
                        </a:lnSpc>
                        <a:spcBef>
                          <a:spcPts val="0"/>
                        </a:spcBef>
                        <a:spcAft>
                          <a:spcPts val="0"/>
                        </a:spcAft>
                      </a:pPr>
                      <a:r>
                        <a:rPr lang="en-US" sz="1800" dirty="0">
                          <a:solidFill>
                            <a:srgbClr val="231F20"/>
                          </a:solidFill>
                          <a:effectLst/>
                          <a:latin typeface="Calibri" panose="020F0502020204030204" pitchFamily="34" charset="0"/>
                          <a:ea typeface="Calibri"/>
                          <a:cs typeface="Palatino Linotype"/>
                        </a:rPr>
                        <a:t>PC4-25600</a:t>
                      </a:r>
                      <a:endParaRPr lang="en-US" sz="1800" dirty="0">
                        <a:effectLst/>
                        <a:latin typeface="Calibri" panose="020F0502020204030204" pitchFamily="34" charset="0"/>
                        <a:ea typeface="Calibri"/>
                        <a:cs typeface="Times New Roman"/>
                      </a:endParaRPr>
                    </a:p>
                  </a:txBody>
                  <a:tcPr marL="118872"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28267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5"/>
                  </a:ext>
                </a:extLst>
              </a:tr>
            </a:tbl>
          </a:graphicData>
        </a:graphic>
      </p:graphicFrame>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143000" y="136525"/>
            <a:ext cx="6858000" cy="1006475"/>
          </a:xfrm>
        </p:spPr>
        <p:txBody>
          <a:bodyPr anchor="ctr"/>
          <a:lstStyle/>
          <a:p>
            <a:r>
              <a:rPr lang="en-US" dirty="0">
                <a:solidFill>
                  <a:srgbClr val="006C31"/>
                </a:solidFill>
                <a:latin typeface="Calibri" panose="020F0502020204030204" pitchFamily="34" charset="0"/>
                <a:ea typeface="MS Gothic"/>
                <a:cs typeface="MS Gothic" charset="0"/>
              </a:rPr>
              <a:t>RAM Variations</a:t>
            </a:r>
          </a:p>
        </p:txBody>
      </p:sp>
      <p:sp>
        <p:nvSpPr>
          <p:cNvPr id="33795" name="Content Placeholder 2"/>
          <p:cNvSpPr>
            <a:spLocks noGrp="1"/>
          </p:cNvSpPr>
          <p:nvPr>
            <p:ph idx="1"/>
          </p:nvPr>
        </p:nvSpPr>
        <p:spPr/>
        <p:txBody>
          <a:bodyPr/>
          <a:lstStyle/>
          <a:p>
            <a:r>
              <a:rPr lang="en-US" dirty="0">
                <a:cs typeface="MS Gothic" pitchFamily="49" charset="-128"/>
              </a:rPr>
              <a:t>Double-sided DIMMs</a:t>
            </a:r>
          </a:p>
          <a:p>
            <a:pPr lvl="1"/>
            <a:r>
              <a:rPr lang="en-US" dirty="0">
                <a:cs typeface="MS Gothic" pitchFamily="49" charset="-128"/>
              </a:rPr>
              <a:t>Every type of RAM comes in one of two types: </a:t>
            </a:r>
            <a:r>
              <a:rPr lang="en-US" dirty="0">
                <a:solidFill>
                  <a:srgbClr val="C00000"/>
                </a:solidFill>
                <a:cs typeface="MS Gothic" pitchFamily="49" charset="-128"/>
              </a:rPr>
              <a:t>single-sided RAM </a:t>
            </a:r>
            <a:r>
              <a:rPr lang="en-US" dirty="0">
                <a:cs typeface="MS Gothic" pitchFamily="49" charset="-128"/>
              </a:rPr>
              <a:t>and </a:t>
            </a:r>
            <a:r>
              <a:rPr lang="en-US" dirty="0">
                <a:solidFill>
                  <a:srgbClr val="C00000"/>
                </a:solidFill>
                <a:cs typeface="MS Gothic" pitchFamily="49" charset="-128"/>
              </a:rPr>
              <a:t>double-sided RAM</a:t>
            </a:r>
            <a:r>
              <a:rPr lang="en-US" dirty="0">
                <a:cs typeface="MS Gothic" pitchFamily="49" charset="-128"/>
              </a:rPr>
              <a:t>.</a:t>
            </a:r>
          </a:p>
          <a:p>
            <a:pPr lvl="1"/>
            <a:r>
              <a:rPr lang="en-US" dirty="0">
                <a:cs typeface="MS Gothic" pitchFamily="49" charset="-128"/>
              </a:rPr>
              <a:t>Some motherboards can’t use double-sided sticks.</a:t>
            </a:r>
          </a:p>
          <a:p>
            <a:r>
              <a:rPr lang="en-US" dirty="0">
                <a:solidFill>
                  <a:srgbClr val="C00000"/>
                </a:solidFill>
                <a:cs typeface="MS Gothic" pitchFamily="49" charset="-128"/>
              </a:rPr>
              <a:t>Latency</a:t>
            </a:r>
            <a:r>
              <a:rPr lang="en-US" dirty="0">
                <a:cs typeface="MS Gothic" pitchFamily="49" charset="-128"/>
              </a:rPr>
              <a:t> </a:t>
            </a:r>
          </a:p>
          <a:p>
            <a:pPr lvl="1"/>
            <a:r>
              <a:rPr lang="en-US" dirty="0">
                <a:cs typeface="MS Gothic" pitchFamily="49" charset="-128"/>
              </a:rPr>
              <a:t>Numbers reflect how many ticks of the system clock it takes before the RAM responds.</a:t>
            </a:r>
          </a:p>
          <a:p>
            <a:pPr lvl="1"/>
            <a:r>
              <a:rPr lang="en-US" dirty="0">
                <a:cs typeface="MS Gothic" pitchFamily="49" charset="-128"/>
              </a:rPr>
              <a:t>RAM with a lower latency—such as CL6—is faster than RAM with a higher latency—such as CL9.</a:t>
            </a:r>
          </a:p>
          <a:p>
            <a:pPr lvl="1"/>
            <a:r>
              <a:rPr lang="en-US" dirty="0">
                <a:cs typeface="MS Gothic" pitchFamily="49" charset="-128"/>
              </a:rPr>
              <a:t>Goal is to match the RAM with the motherboard applying timing adjustments in BIOS, if needed. </a:t>
            </a:r>
          </a:p>
        </p:txBody>
      </p:sp>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RAM Variations </a:t>
            </a:r>
          </a:p>
        </p:txBody>
      </p:sp>
      <p:pic>
        <p:nvPicPr>
          <p:cNvPr id="34819" name="Content Placeholder 4"/>
          <p:cNvPicPr>
            <a:picLocks noGrp="1" noChangeAspect="1"/>
          </p:cNvPicPr>
          <p:nvPr>
            <p:ph idx="1"/>
          </p:nvPr>
        </p:nvPicPr>
        <p:blipFill>
          <a:blip r:embed="rId3"/>
          <a:srcRect/>
          <a:stretch>
            <a:fillRect/>
          </a:stretch>
        </p:blipFill>
        <p:spPr>
          <a:xfrm>
            <a:off x="2742318" y="2317793"/>
            <a:ext cx="3657776" cy="2984413"/>
          </a:xfrm>
        </p:spPr>
      </p:pic>
      <p:sp>
        <p:nvSpPr>
          <p:cNvPr id="34821" name="TextBox 43"/>
          <p:cNvSpPr txBox="1">
            <a:spLocks noChangeArrowheads="1"/>
          </p:cNvSpPr>
          <p:nvPr/>
        </p:nvSpPr>
        <p:spPr bwMode="auto">
          <a:xfrm>
            <a:off x="2535978" y="5410200"/>
            <a:ext cx="3802836" cy="349968"/>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latin typeface="Calibri" panose="020F0502020204030204" pitchFamily="34" charset="0"/>
              </a:rPr>
              <a:t>Figure 5.17  Double-sided DDR SDRAM</a:t>
            </a:r>
          </a:p>
        </p:txBody>
      </p:sp>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RAM Variations </a:t>
            </a:r>
          </a:p>
        </p:txBody>
      </p:sp>
      <p:sp>
        <p:nvSpPr>
          <p:cNvPr id="35843" name="Content Placeholder 2"/>
          <p:cNvSpPr>
            <a:spLocks noGrp="1"/>
          </p:cNvSpPr>
          <p:nvPr>
            <p:ph idx="1"/>
          </p:nvPr>
        </p:nvSpPr>
        <p:spPr/>
        <p:txBody>
          <a:bodyPr/>
          <a:lstStyle/>
          <a:p>
            <a:r>
              <a:rPr lang="en-US" dirty="0"/>
              <a:t>Parity and ECC</a:t>
            </a:r>
          </a:p>
          <a:p>
            <a:pPr lvl="1"/>
            <a:r>
              <a:rPr lang="en-US" dirty="0">
                <a:solidFill>
                  <a:srgbClr val="C00000"/>
                </a:solidFill>
              </a:rPr>
              <a:t>Parity RAM </a:t>
            </a:r>
            <a:r>
              <a:rPr lang="en-US" dirty="0"/>
              <a:t>allows the computer to detect whether an error occurred in the reading or writing of data in memory.</a:t>
            </a:r>
          </a:p>
          <a:p>
            <a:pPr lvl="1"/>
            <a:r>
              <a:rPr lang="en-US" dirty="0">
                <a:solidFill>
                  <a:srgbClr val="C00000"/>
                </a:solidFill>
              </a:rPr>
              <a:t>Error correction code (ECC) RAM </a:t>
            </a:r>
            <a:r>
              <a:rPr lang="en-US" dirty="0"/>
              <a:t>is an improvement over parity, detecting as well as correcting errors.</a:t>
            </a:r>
          </a:p>
          <a:p>
            <a:pPr lvl="2"/>
            <a:r>
              <a:rPr lang="en-US" dirty="0"/>
              <a:t>Always slower than non-ECC RAM because of the extra calculations required</a:t>
            </a:r>
          </a:p>
          <a:p>
            <a:pPr lvl="2"/>
            <a:r>
              <a:rPr lang="en-US" dirty="0"/>
              <a:t>Used only on high-end systems </a:t>
            </a:r>
          </a:p>
        </p:txBody>
      </p:sp>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RAM Variations </a:t>
            </a:r>
          </a:p>
        </p:txBody>
      </p:sp>
      <p:pic>
        <p:nvPicPr>
          <p:cNvPr id="36867" name="Content Placeholder 4"/>
          <p:cNvPicPr>
            <a:picLocks noGrp="1" noChangeAspect="1"/>
          </p:cNvPicPr>
          <p:nvPr>
            <p:ph idx="4294967295"/>
          </p:nvPr>
        </p:nvPicPr>
        <p:blipFill>
          <a:blip r:embed="rId3"/>
          <a:srcRect/>
          <a:stretch>
            <a:fillRect/>
          </a:stretch>
        </p:blipFill>
        <p:spPr>
          <a:xfrm>
            <a:off x="1219200" y="2133600"/>
            <a:ext cx="6958012" cy="2428875"/>
          </a:xfrm>
          <a:prstGeom prst="rect">
            <a:avLst/>
          </a:prstGeom>
        </p:spPr>
      </p:pic>
      <p:sp>
        <p:nvSpPr>
          <p:cNvPr id="36868" name="TextBox 43"/>
          <p:cNvSpPr txBox="1">
            <a:spLocks noChangeArrowheads="1"/>
          </p:cNvSpPr>
          <p:nvPr/>
        </p:nvSpPr>
        <p:spPr bwMode="auto">
          <a:xfrm>
            <a:off x="2815016" y="4495800"/>
            <a:ext cx="3631442" cy="349968"/>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latin typeface="Calibri" panose="020F0502020204030204" pitchFamily="34" charset="0"/>
              </a:rPr>
              <a:t>Figure 5.19  Ancient parity RAM stick</a:t>
            </a:r>
          </a:p>
        </p:txBody>
      </p:sp>
    </p:spTree>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RAM </a:t>
            </a:r>
            <a:r>
              <a:rPr lang="en-US" dirty="0">
                <a:solidFill>
                  <a:srgbClr val="006C31"/>
                </a:solidFill>
                <a:latin typeface="Calibri" panose="020F0502020204030204" pitchFamily="34" charset="0"/>
                <a:ea typeface="MS Gothic"/>
                <a:cs typeface="MS Gothic" charset="0"/>
              </a:rPr>
              <a:t>Variations</a:t>
            </a:r>
            <a:endParaRPr lang="en-US" dirty="0">
              <a:solidFill>
                <a:srgbClr val="006C31"/>
              </a:solidFill>
              <a:latin typeface="Calibri" panose="020F0502020204030204" pitchFamily="34" charset="0"/>
              <a:ea typeface="MS Gothic"/>
              <a:cs typeface="MS Gothic" charset="0"/>
            </a:endParaRPr>
          </a:p>
        </p:txBody>
      </p:sp>
      <p:sp>
        <p:nvSpPr>
          <p:cNvPr id="3" name="Content Placeholder 2"/>
          <p:cNvSpPr>
            <a:spLocks noGrp="1"/>
          </p:cNvSpPr>
          <p:nvPr>
            <p:ph idx="1"/>
          </p:nvPr>
        </p:nvSpPr>
        <p:spPr/>
        <p:txBody>
          <a:bodyPr/>
          <a:lstStyle/>
          <a:p>
            <a:r>
              <a:rPr lang="en-US" dirty="0"/>
              <a:t>Registered and buffered memory</a:t>
            </a:r>
          </a:p>
          <a:p>
            <a:pPr lvl="1"/>
            <a:r>
              <a:rPr lang="en-US" dirty="0">
                <a:solidFill>
                  <a:srgbClr val="C00000"/>
                </a:solidFill>
              </a:rPr>
              <a:t>Registered RAM </a:t>
            </a:r>
            <a:r>
              <a:rPr lang="en-US" dirty="0"/>
              <a:t>(or </a:t>
            </a:r>
            <a:r>
              <a:rPr lang="en-US" dirty="0">
                <a:solidFill>
                  <a:srgbClr val="C00000"/>
                </a:solidFill>
              </a:rPr>
              <a:t>buffered RAM</a:t>
            </a:r>
            <a:r>
              <a:rPr lang="en-US" dirty="0"/>
              <a:t>) refers to a small register installed on some memory modules to act as a buffer between the DIMM and the memory controller.</a:t>
            </a:r>
          </a:p>
          <a:p>
            <a:pPr lvl="1"/>
            <a:r>
              <a:rPr lang="en-US" dirty="0"/>
              <a:t>The motherboard will use either buffered or </a:t>
            </a:r>
            <a:r>
              <a:rPr lang="en-US" dirty="0">
                <a:solidFill>
                  <a:srgbClr val="C00000"/>
                </a:solidFill>
              </a:rPr>
              <a:t>unbuffered RAM </a:t>
            </a:r>
            <a:r>
              <a:rPr lang="en-US" dirty="0"/>
              <a:t>(typical consumer RAM), not both.</a:t>
            </a:r>
          </a:p>
        </p:txBody>
      </p:sp>
    </p:spTree>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GB" dirty="0">
                <a:solidFill>
                  <a:srgbClr val="006C31"/>
                </a:solidFill>
                <a:latin typeface="Calibri" panose="020F0502020204030204" pitchFamily="34" charset="0"/>
                <a:ea typeface="MS Gothic"/>
                <a:cs typeface="MS Gothic" charset="0"/>
              </a:rPr>
              <a:t>Working with RAM</a:t>
            </a:r>
            <a:endParaRPr lang="en-US" dirty="0">
              <a:solidFill>
                <a:srgbClr val="006C31"/>
              </a:solidFill>
              <a:latin typeface="Calibri" panose="020F0502020204030204" pitchFamily="34" charset="0"/>
              <a:ea typeface="MS Gothic"/>
              <a:cs typeface="MS Gothic" charset="0"/>
            </a:endParaRPr>
          </a:p>
        </p:txBody>
      </p:sp>
      <p:sp>
        <p:nvSpPr>
          <p:cNvPr id="38915" name="Content Placeholder 2"/>
          <p:cNvSpPr>
            <a:spLocks noGrp="1"/>
          </p:cNvSpPr>
          <p:nvPr>
            <p:ph idx="1"/>
          </p:nvPr>
        </p:nvSpPr>
        <p:spPr/>
        <p:txBody>
          <a:bodyPr/>
          <a:lstStyle/>
          <a:p>
            <a:r>
              <a:rPr lang="en-US" dirty="0"/>
              <a:t>Adding more RAM almost always improves overall system performance, processing speed, and stability</a:t>
            </a:r>
          </a:p>
          <a:p>
            <a:r>
              <a:rPr lang="en-US" dirty="0"/>
              <a:t>To obtain desired results:</a:t>
            </a:r>
          </a:p>
          <a:p>
            <a:pPr lvl="1"/>
            <a:r>
              <a:rPr lang="en-US" dirty="0"/>
              <a:t>Determine whether insufficient RAM is the cause of system problems.</a:t>
            </a:r>
          </a:p>
          <a:p>
            <a:pPr lvl="1"/>
            <a:r>
              <a:rPr lang="en-US" dirty="0"/>
              <a:t>Pick the proper RAM for the system.</a:t>
            </a:r>
          </a:p>
          <a:p>
            <a:pPr lvl="1"/>
            <a:r>
              <a:rPr lang="en-US" dirty="0"/>
              <a:t>Use good installation practices such as keeping RAM sticks in antistatic packaging and following strict ESD practices.</a:t>
            </a:r>
          </a:p>
        </p:txBody>
      </p:sp>
    </p:spTree>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p:cNvSpPr>
            <a:spLocks noGrp="1" noChangeArrowheads="1"/>
          </p:cNvSpPr>
          <p:nvPr>
            <p:ph type="title"/>
          </p:nvPr>
        </p:nvSpPr>
        <p:spPr/>
        <p:txBody>
          <a:bodyPr/>
          <a:lstStyle/>
          <a:p>
            <a:r>
              <a:rPr lang="en-GB" dirty="0">
                <a:solidFill>
                  <a:srgbClr val="006C31"/>
                </a:solidFill>
                <a:latin typeface="Calibri" panose="020F0502020204030204" pitchFamily="34" charset="0"/>
                <a:ea typeface="MS Gothic"/>
                <a:cs typeface="MS Gothic" charset="0"/>
              </a:rPr>
              <a:t>Working with </a:t>
            </a:r>
            <a:r>
              <a:rPr lang="en-GB" dirty="0">
                <a:solidFill>
                  <a:srgbClr val="006C31"/>
                </a:solidFill>
                <a:latin typeface="Calibri" panose="020F0502020204030204" pitchFamily="34" charset="0"/>
                <a:ea typeface="MS Gothic"/>
                <a:cs typeface="MS Gothic" charset="0"/>
              </a:rPr>
              <a:t>RAM</a:t>
            </a:r>
            <a:endParaRPr lang="en-GB" dirty="0">
              <a:solidFill>
                <a:srgbClr val="006C31"/>
              </a:solidFill>
              <a:latin typeface="Calibri" panose="020F0502020204030204" pitchFamily="34" charset="0"/>
              <a:ea typeface="MS Gothic"/>
              <a:cs typeface="MS Gothic" charset="0"/>
            </a:endParaRPr>
          </a:p>
        </p:txBody>
      </p:sp>
      <p:sp>
        <p:nvSpPr>
          <p:cNvPr id="37891" name="Rectangle 2"/>
          <p:cNvSpPr>
            <a:spLocks noGrp="1" noChangeArrowheads="1"/>
          </p:cNvSpPr>
          <p:nvPr>
            <p:ph idx="1"/>
          </p:nvPr>
        </p:nvSpPr>
        <p:spPr/>
        <p:txBody>
          <a:bodyPr>
            <a:spAutoFit/>
          </a:bodyPr>
          <a:lstStyle/>
          <a:p>
            <a:pPr eaLnBrk="1" hangingPunct="1">
              <a:lnSpc>
                <a:spcPct val="10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cs typeface="MS Gothic" pitchFamily="49" charset="-128"/>
              </a:rPr>
              <a:t>What</a:t>
            </a:r>
            <a:r>
              <a:rPr lang="fr-FR" altLang="ja-JP" dirty="0">
                <a:cs typeface="MS Gothic" pitchFamily="49" charset="-128"/>
              </a:rPr>
              <a:t>'</a:t>
            </a:r>
            <a:r>
              <a:rPr lang="en-GB" dirty="0">
                <a:cs typeface="MS Gothic" pitchFamily="49" charset="-128"/>
              </a:rPr>
              <a:t>s wrong with this picture?</a:t>
            </a:r>
          </a:p>
        </p:txBody>
      </p:sp>
      <p:pic>
        <p:nvPicPr>
          <p:cNvPr id="37892" name="Picture 1"/>
          <p:cNvPicPr>
            <a:picLocks noChangeAspect="1"/>
          </p:cNvPicPr>
          <p:nvPr/>
        </p:nvPicPr>
        <p:blipFill>
          <a:blip r:embed="rId3"/>
          <a:srcRect/>
          <a:stretch>
            <a:fillRect/>
          </a:stretch>
        </p:blipFill>
        <p:spPr bwMode="auto">
          <a:xfrm>
            <a:off x="2514600" y="2209800"/>
            <a:ext cx="3657600" cy="3733800"/>
          </a:xfrm>
          <a:prstGeom prst="rect">
            <a:avLst/>
          </a:prstGeom>
          <a:noFill/>
          <a:ln w="9525">
            <a:noFill/>
            <a:miter lim="800000"/>
            <a:headEnd/>
            <a:tailEnd/>
          </a:ln>
        </p:spPr>
      </p:pic>
      <p:sp>
        <p:nvSpPr>
          <p:cNvPr id="37893" name="TextBox 43"/>
          <p:cNvSpPr txBox="1">
            <a:spLocks noChangeArrowheads="1"/>
          </p:cNvSpPr>
          <p:nvPr/>
        </p:nvSpPr>
        <p:spPr bwMode="auto">
          <a:xfrm>
            <a:off x="2191615" y="6184291"/>
            <a:ext cx="4725844" cy="292709"/>
          </a:xfrm>
          <a:prstGeom prst="rect">
            <a:avLst/>
          </a:prstGeom>
          <a:noFill/>
          <a:ln w="9525">
            <a:noFill/>
            <a:miter lim="800000"/>
            <a:headEnd/>
            <a:tailEnd/>
          </a:ln>
        </p:spPr>
        <p:txBody>
          <a:bodyPr wrap="none">
            <a:prstTxWarp prst="textNoShape">
              <a:avLst/>
            </a:prstTxWarp>
            <a:spAutoFit/>
          </a:bodyPr>
          <a:lstStyle/>
          <a:p>
            <a:pPr algn="ctr"/>
            <a:r>
              <a:rPr lang="en-US" sz="1400" dirty="0">
                <a:solidFill>
                  <a:schemeClr val="tx1"/>
                </a:solidFill>
                <a:latin typeface="Calibri" panose="020F0502020204030204" pitchFamily="34" charset="0"/>
              </a:rPr>
              <a:t>Figure 5.20  Don</a:t>
            </a:r>
            <a:r>
              <a:rPr lang="fr-FR" sz="1400" dirty="0">
                <a:solidFill>
                  <a:schemeClr val="tx1"/>
                </a:solidFill>
                <a:latin typeface="Calibri" panose="020F0502020204030204" pitchFamily="34" charset="0"/>
              </a:rPr>
              <a:t>'</a:t>
            </a:r>
            <a:r>
              <a:rPr lang="en-US" sz="1400" dirty="0">
                <a:solidFill>
                  <a:schemeClr val="tx1"/>
                </a:solidFill>
                <a:latin typeface="Calibri" panose="020F0502020204030204" pitchFamily="34" charset="0"/>
              </a:rPr>
              <a:t>t do this! Grabbing the contacts is a bad idea!</a:t>
            </a:r>
          </a:p>
        </p:txBody>
      </p:sp>
    </p:spTree>
    <p:extLst>
      <p:ext uri="{BB962C8B-B14F-4D97-AF65-F5344CB8AC3E}">
        <p14:creationId xmlns:p14="http://schemas.microsoft.com/office/powerpoint/2010/main" val="390686958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Do You Need More RAM?</a:t>
            </a:r>
          </a:p>
        </p:txBody>
      </p:sp>
      <p:sp>
        <p:nvSpPr>
          <p:cNvPr id="39939" name="Content Placeholder 2"/>
          <p:cNvSpPr>
            <a:spLocks noGrp="1"/>
          </p:cNvSpPr>
          <p:nvPr>
            <p:ph idx="1"/>
          </p:nvPr>
        </p:nvSpPr>
        <p:spPr/>
        <p:txBody>
          <a:bodyPr/>
          <a:lstStyle/>
          <a:p>
            <a:r>
              <a:rPr lang="en-US" dirty="0"/>
              <a:t>Two symptoms show the need for more RAM:</a:t>
            </a:r>
          </a:p>
          <a:p>
            <a:pPr lvl="1"/>
            <a:r>
              <a:rPr lang="en-US" dirty="0"/>
              <a:t>General system sluggishness</a:t>
            </a:r>
          </a:p>
          <a:p>
            <a:pPr lvl="1"/>
            <a:r>
              <a:rPr lang="en-US" dirty="0"/>
              <a:t>Excessive hard drive accessing</a:t>
            </a:r>
          </a:p>
          <a:p>
            <a:pPr lvl="2"/>
            <a:r>
              <a:rPr lang="en-US" dirty="0"/>
              <a:t>Programs take forever to load.</a:t>
            </a:r>
          </a:p>
          <a:p>
            <a:pPr lvl="2"/>
            <a:r>
              <a:rPr lang="en-US" dirty="0"/>
              <a:t>Running programs seem to stall and move more slowly than you would like.</a:t>
            </a:r>
          </a:p>
        </p:txBody>
      </p:sp>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Do You Need More RAM? </a:t>
            </a:r>
          </a:p>
        </p:txBody>
      </p:sp>
      <p:sp>
        <p:nvSpPr>
          <p:cNvPr id="41987" name="Content Placeholder 2"/>
          <p:cNvSpPr>
            <a:spLocks noGrp="1"/>
          </p:cNvSpPr>
          <p:nvPr>
            <p:ph idx="1"/>
          </p:nvPr>
        </p:nvSpPr>
        <p:spPr/>
        <p:txBody>
          <a:bodyPr/>
          <a:lstStyle/>
          <a:p>
            <a:r>
              <a:rPr lang="en-US" dirty="0">
                <a:solidFill>
                  <a:srgbClr val="C00000"/>
                </a:solidFill>
              </a:rPr>
              <a:t>Virtual memory </a:t>
            </a:r>
            <a:r>
              <a:rPr lang="en-US" dirty="0"/>
              <a:t>is a portion of the hard drive used as an extension of RAM.</a:t>
            </a:r>
          </a:p>
          <a:p>
            <a:pPr lvl="1"/>
            <a:r>
              <a:rPr lang="en-US" dirty="0"/>
              <a:t>A portion of an HDD or SSD is set aside as a </a:t>
            </a:r>
            <a:r>
              <a:rPr lang="en-US" dirty="0">
                <a:solidFill>
                  <a:srgbClr val="C00000"/>
                </a:solidFill>
              </a:rPr>
              <a:t>page file</a:t>
            </a:r>
            <a:r>
              <a:rPr lang="en-US" dirty="0"/>
              <a:t> or </a:t>
            </a:r>
            <a:r>
              <a:rPr lang="en-US" dirty="0">
                <a:solidFill>
                  <a:srgbClr val="C00000"/>
                </a:solidFill>
              </a:rPr>
              <a:t>swap file</a:t>
            </a:r>
            <a:r>
              <a:rPr lang="en-US" dirty="0"/>
              <a:t>.</a:t>
            </a:r>
          </a:p>
          <a:p>
            <a:pPr lvl="1"/>
            <a:r>
              <a:rPr lang="en-US" dirty="0"/>
              <a:t>When the PC starts running out of real RAM because you</a:t>
            </a:r>
            <a:r>
              <a:rPr lang="fr-FR" dirty="0"/>
              <a:t>'</a:t>
            </a:r>
            <a:r>
              <a:rPr lang="en-US" dirty="0"/>
              <a:t>ve loaded too many programs, the system swaps programs from RAM to the page file, opening more space for programs currently active.</a:t>
            </a:r>
          </a:p>
          <a:p>
            <a:pPr lvl="1"/>
            <a:r>
              <a:rPr lang="en-US" dirty="0">
                <a:solidFill>
                  <a:srgbClr val="C00000"/>
                </a:solidFill>
              </a:rPr>
              <a:t>Disk thrashing </a:t>
            </a:r>
            <a:r>
              <a:rPr lang="en-US" dirty="0"/>
              <a:t>occurs when the operating system needs to access the page file too frequently.</a:t>
            </a:r>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Understanding DRAM</a:t>
            </a:r>
          </a:p>
        </p:txBody>
      </p:sp>
      <p:sp>
        <p:nvSpPr>
          <p:cNvPr id="5123" name="Content Placeholder 2"/>
          <p:cNvSpPr>
            <a:spLocks noGrp="1"/>
          </p:cNvSpPr>
          <p:nvPr>
            <p:ph idx="1"/>
          </p:nvPr>
        </p:nvSpPr>
        <p:spPr/>
        <p:txBody>
          <a:bodyPr/>
          <a:lstStyle/>
          <a:p>
            <a:r>
              <a:rPr lang="en-US" dirty="0"/>
              <a:t>Understanding </a:t>
            </a:r>
            <a:r>
              <a:rPr lang="en-US" dirty="0" smtClean="0"/>
              <a:t>DRAM</a:t>
            </a:r>
          </a:p>
          <a:p>
            <a:pPr lvl="1"/>
            <a:r>
              <a:rPr lang="en-US" dirty="0" smtClean="0"/>
              <a:t>Special </a:t>
            </a:r>
            <a:r>
              <a:rPr lang="en-US" dirty="0"/>
              <a:t>semiconductor that temporarily stores ones and zeros in microscopic capacitors and transistors</a:t>
            </a:r>
          </a:p>
          <a:p>
            <a:pPr lvl="1"/>
            <a:r>
              <a:rPr lang="en-US" dirty="0"/>
              <a:t>Refers to byte-wide memory</a:t>
            </a:r>
          </a:p>
          <a:p>
            <a:pPr lvl="1"/>
            <a:r>
              <a:rPr lang="en-US" dirty="0"/>
              <a:t>Can be visualized like a spreadsheet: a 1 MB X 8 RAM stick would be represented as 8 columns wide (8 bits = 1 byte) and 1,048,576 rows deep (1 MB)</a:t>
            </a:r>
          </a:p>
        </p:txBody>
      </p:sp>
    </p:spTree>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F07-22.jpg"/>
          <p:cNvPicPr>
            <a:picLocks noChangeAspect="1"/>
          </p:cNvPicPr>
          <p:nvPr/>
        </p:nvPicPr>
        <p:blipFill>
          <a:blip r:embed="rId3"/>
          <a:srcRect/>
          <a:stretch>
            <a:fillRect/>
          </a:stretch>
        </p:blipFill>
        <p:spPr bwMode="auto">
          <a:xfrm>
            <a:off x="0" y="1220969"/>
            <a:ext cx="6089650" cy="2341563"/>
          </a:xfrm>
          <a:prstGeom prst="rect">
            <a:avLst/>
          </a:prstGeom>
          <a:noFill/>
          <a:ln w="9525">
            <a:noFill/>
            <a:miter lim="800000"/>
            <a:headEnd/>
            <a:tailEnd/>
          </a:ln>
        </p:spPr>
      </p:pic>
      <p:pic>
        <p:nvPicPr>
          <p:cNvPr id="43011" name="Picture 3" descr="F07-23.jpg"/>
          <p:cNvPicPr>
            <a:picLocks noChangeAspect="1"/>
          </p:cNvPicPr>
          <p:nvPr/>
        </p:nvPicPr>
        <p:blipFill>
          <a:blip r:embed="rId4"/>
          <a:srcRect/>
          <a:stretch>
            <a:fillRect/>
          </a:stretch>
        </p:blipFill>
        <p:spPr bwMode="auto">
          <a:xfrm>
            <a:off x="3276600" y="3748269"/>
            <a:ext cx="5867400" cy="2425700"/>
          </a:xfrm>
          <a:prstGeom prst="rect">
            <a:avLst/>
          </a:prstGeom>
          <a:noFill/>
          <a:ln w="9525">
            <a:noFill/>
            <a:miter lim="800000"/>
            <a:headEnd/>
            <a:tailEnd/>
          </a:ln>
        </p:spPr>
      </p:pic>
      <p:sp>
        <p:nvSpPr>
          <p:cNvPr id="43012"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Do You Need More RAM? </a:t>
            </a:r>
          </a:p>
        </p:txBody>
      </p:sp>
      <p:sp>
        <p:nvSpPr>
          <p:cNvPr id="43013" name="TextBox 43"/>
          <p:cNvSpPr txBox="1">
            <a:spLocks noChangeArrowheads="1"/>
          </p:cNvSpPr>
          <p:nvPr/>
        </p:nvSpPr>
        <p:spPr bwMode="auto">
          <a:xfrm>
            <a:off x="533400" y="3120662"/>
            <a:ext cx="4648200" cy="646331"/>
          </a:xfrm>
          <a:prstGeom prst="rect">
            <a:avLst/>
          </a:prstGeom>
          <a:noFill/>
          <a:ln w="9525">
            <a:noFill/>
            <a:miter lim="800000"/>
            <a:headEnd/>
            <a:tailEnd/>
          </a:ln>
        </p:spPr>
        <p:txBody>
          <a:bodyPr wrap="square">
            <a:prstTxWarp prst="textNoShape">
              <a:avLst/>
            </a:prstTxWarp>
            <a:spAutoFit/>
          </a:bodyPr>
          <a:lstStyle/>
          <a:p>
            <a:pPr>
              <a:lnSpc>
                <a:spcPct val="100000"/>
              </a:lnSpc>
            </a:pPr>
            <a:r>
              <a:rPr lang="en-US" dirty="0">
                <a:solidFill>
                  <a:schemeClr val="tx1"/>
                </a:solidFill>
                <a:latin typeface="Calibri" panose="020F0502020204030204" pitchFamily="34" charset="0"/>
              </a:rPr>
              <a:t>Figure 5.21  A RAM thermometer showing that more programs take more RAM</a:t>
            </a:r>
          </a:p>
        </p:txBody>
      </p:sp>
      <p:sp>
        <p:nvSpPr>
          <p:cNvPr id="43014" name="TextBox 43"/>
          <p:cNvSpPr txBox="1">
            <a:spLocks noChangeArrowheads="1"/>
          </p:cNvSpPr>
          <p:nvPr/>
        </p:nvSpPr>
        <p:spPr bwMode="auto">
          <a:xfrm>
            <a:off x="3886200" y="5724339"/>
            <a:ext cx="4495800" cy="646331"/>
          </a:xfrm>
          <a:prstGeom prst="rect">
            <a:avLst/>
          </a:prstGeom>
          <a:noFill/>
          <a:ln w="9525">
            <a:noFill/>
            <a:miter lim="800000"/>
            <a:headEnd/>
            <a:tailEnd/>
          </a:ln>
        </p:spPr>
        <p:txBody>
          <a:bodyPr wrap="square">
            <a:prstTxWarp prst="textNoShape">
              <a:avLst/>
            </a:prstTxWarp>
            <a:spAutoFit/>
          </a:bodyPr>
          <a:lstStyle/>
          <a:p>
            <a:pPr>
              <a:lnSpc>
                <a:spcPct val="100000"/>
              </a:lnSpc>
            </a:pPr>
            <a:r>
              <a:rPr lang="en-US" dirty="0">
                <a:solidFill>
                  <a:schemeClr val="tx1"/>
                </a:solidFill>
                <a:latin typeface="Calibri" panose="020F0502020204030204" pitchFamily="34" charset="0"/>
              </a:rPr>
              <a:t>Figure 5.22  Not enough RAM to load program D</a:t>
            </a:r>
          </a:p>
        </p:txBody>
      </p:sp>
    </p:spTree>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3" descr="F07-25.jpg"/>
          <p:cNvPicPr>
            <a:picLocks noChangeAspect="1"/>
          </p:cNvPicPr>
          <p:nvPr/>
        </p:nvPicPr>
        <p:blipFill>
          <a:blip r:embed="rId3"/>
          <a:srcRect r="15105" b="9465"/>
          <a:stretch>
            <a:fillRect/>
          </a:stretch>
        </p:blipFill>
        <p:spPr bwMode="auto">
          <a:xfrm>
            <a:off x="4876800" y="3039070"/>
            <a:ext cx="4098925" cy="2484438"/>
          </a:xfrm>
          <a:prstGeom prst="rect">
            <a:avLst/>
          </a:prstGeom>
          <a:noFill/>
          <a:ln w="9525">
            <a:noFill/>
            <a:miter lim="800000"/>
            <a:headEnd/>
            <a:tailEnd/>
          </a:ln>
        </p:spPr>
      </p:pic>
      <p:sp>
        <p:nvSpPr>
          <p:cNvPr id="44035"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Do You Need More RAM? </a:t>
            </a:r>
          </a:p>
        </p:txBody>
      </p:sp>
      <p:sp>
        <p:nvSpPr>
          <p:cNvPr id="44036" name="TextBox 43"/>
          <p:cNvSpPr txBox="1">
            <a:spLocks noChangeArrowheads="1"/>
          </p:cNvSpPr>
          <p:nvPr/>
        </p:nvSpPr>
        <p:spPr bwMode="auto">
          <a:xfrm>
            <a:off x="5165725" y="5477470"/>
            <a:ext cx="3810000" cy="923330"/>
          </a:xfrm>
          <a:prstGeom prst="rect">
            <a:avLst/>
          </a:prstGeom>
          <a:noFill/>
          <a:ln w="9525">
            <a:noFill/>
            <a:miter lim="800000"/>
            <a:headEnd/>
            <a:tailEnd/>
          </a:ln>
        </p:spPr>
        <p:txBody>
          <a:bodyPr>
            <a:prstTxWarp prst="textNoShape">
              <a:avLst/>
            </a:prstTxWarp>
            <a:spAutoFit/>
          </a:bodyPr>
          <a:lstStyle/>
          <a:p>
            <a:pPr>
              <a:lnSpc>
                <a:spcPct val="100000"/>
              </a:lnSpc>
            </a:pPr>
            <a:r>
              <a:rPr lang="en-US" dirty="0">
                <a:solidFill>
                  <a:schemeClr val="tx1"/>
                </a:solidFill>
                <a:latin typeface="Calibri" panose="020F0502020204030204" pitchFamily="34" charset="0"/>
              </a:rPr>
              <a:t>Figure 5.24  Program B stored in the page file—room is made for Program D.</a:t>
            </a:r>
          </a:p>
        </p:txBody>
      </p:sp>
      <p:pic>
        <p:nvPicPr>
          <p:cNvPr id="44037" name="Picture 2" descr="F07-24.jpg"/>
          <p:cNvPicPr>
            <a:picLocks noChangeAspect="1"/>
          </p:cNvPicPr>
          <p:nvPr/>
        </p:nvPicPr>
        <p:blipFill>
          <a:blip r:embed="rId4"/>
          <a:srcRect r="13966" b="11040"/>
          <a:stretch>
            <a:fillRect/>
          </a:stretch>
        </p:blipFill>
        <p:spPr bwMode="auto">
          <a:xfrm>
            <a:off x="0" y="1295400"/>
            <a:ext cx="4903788" cy="2743200"/>
          </a:xfrm>
          <a:prstGeom prst="rect">
            <a:avLst/>
          </a:prstGeom>
          <a:noFill/>
          <a:ln w="9525">
            <a:noFill/>
            <a:miter lim="800000"/>
            <a:headEnd/>
            <a:tailEnd/>
          </a:ln>
        </p:spPr>
      </p:pic>
      <p:sp>
        <p:nvSpPr>
          <p:cNvPr id="44038" name="TextBox 43"/>
          <p:cNvSpPr txBox="1">
            <a:spLocks noChangeArrowheads="1"/>
          </p:cNvSpPr>
          <p:nvPr/>
        </p:nvSpPr>
        <p:spPr bwMode="auto">
          <a:xfrm>
            <a:off x="685800" y="4105870"/>
            <a:ext cx="3429000" cy="646331"/>
          </a:xfrm>
          <a:prstGeom prst="rect">
            <a:avLst/>
          </a:prstGeom>
          <a:noFill/>
          <a:ln w="9525">
            <a:noFill/>
            <a:miter lim="800000"/>
            <a:headEnd/>
            <a:tailEnd/>
          </a:ln>
        </p:spPr>
        <p:txBody>
          <a:bodyPr>
            <a:prstTxWarp prst="textNoShape">
              <a:avLst/>
            </a:prstTxWarp>
            <a:spAutoFit/>
          </a:bodyPr>
          <a:lstStyle/>
          <a:p>
            <a:pPr>
              <a:lnSpc>
                <a:spcPct val="100000"/>
              </a:lnSpc>
            </a:pPr>
            <a:r>
              <a:rPr lang="en-US" dirty="0">
                <a:solidFill>
                  <a:schemeClr val="tx1"/>
                </a:solidFill>
                <a:latin typeface="Calibri" panose="020F0502020204030204" pitchFamily="34" charset="0"/>
              </a:rPr>
              <a:t>Figure 5.23  Program B being unloaded from memory.</a:t>
            </a:r>
          </a:p>
        </p:txBody>
      </p:sp>
    </p:spTree>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Do You Need More RAM? </a:t>
            </a:r>
          </a:p>
        </p:txBody>
      </p:sp>
      <p:pic>
        <p:nvPicPr>
          <p:cNvPr id="45060" name="Content Placeholder 3"/>
          <p:cNvPicPr>
            <a:picLocks noGrp="1" noChangeAspect="1"/>
          </p:cNvPicPr>
          <p:nvPr>
            <p:ph idx="4294967295"/>
          </p:nvPr>
        </p:nvPicPr>
        <p:blipFill>
          <a:blip r:embed="rId3"/>
          <a:srcRect/>
          <a:stretch>
            <a:fillRect/>
          </a:stretch>
        </p:blipFill>
        <p:spPr>
          <a:xfrm>
            <a:off x="1066800" y="1905000"/>
            <a:ext cx="2133600" cy="1838325"/>
          </a:xfrm>
          <a:prstGeom prst="rect">
            <a:avLst/>
          </a:prstGeom>
        </p:spPr>
      </p:pic>
      <p:sp>
        <p:nvSpPr>
          <p:cNvPr id="45059" name="TextBox 43"/>
          <p:cNvSpPr txBox="1">
            <a:spLocks noChangeArrowheads="1"/>
          </p:cNvSpPr>
          <p:nvPr/>
        </p:nvSpPr>
        <p:spPr bwMode="auto">
          <a:xfrm>
            <a:off x="228600" y="3925669"/>
            <a:ext cx="3657600" cy="646331"/>
          </a:xfrm>
          <a:prstGeom prst="rect">
            <a:avLst/>
          </a:prstGeom>
          <a:noFill/>
          <a:ln w="9525">
            <a:noFill/>
            <a:miter lim="800000"/>
            <a:headEnd/>
            <a:tailEnd/>
          </a:ln>
        </p:spPr>
        <p:txBody>
          <a:bodyPr wrap="square">
            <a:prstTxWarp prst="textNoShape">
              <a:avLst/>
            </a:prstTxWarp>
            <a:spAutoFit/>
          </a:bodyPr>
          <a:lstStyle/>
          <a:p>
            <a:pPr>
              <a:lnSpc>
                <a:spcPct val="100000"/>
              </a:lnSpc>
            </a:pPr>
            <a:r>
              <a:rPr lang="en-US" dirty="0">
                <a:solidFill>
                  <a:schemeClr val="tx1"/>
                </a:solidFill>
                <a:latin typeface="Calibri" panose="020F0502020204030204" pitchFamily="34" charset="0"/>
              </a:rPr>
              <a:t>Figure 5.25  You can’t tell whether a program is swapped or not.</a:t>
            </a:r>
          </a:p>
        </p:txBody>
      </p:sp>
      <p:pic>
        <p:nvPicPr>
          <p:cNvPr id="45061" name="Picture 1" descr="F07-27.jpg"/>
          <p:cNvPicPr>
            <a:picLocks noChangeAspect="1"/>
          </p:cNvPicPr>
          <p:nvPr/>
        </p:nvPicPr>
        <p:blipFill>
          <a:blip r:embed="rId4"/>
          <a:srcRect/>
          <a:stretch>
            <a:fillRect/>
          </a:stretch>
        </p:blipFill>
        <p:spPr bwMode="auto">
          <a:xfrm>
            <a:off x="4216400" y="2438400"/>
            <a:ext cx="4927600" cy="2617788"/>
          </a:xfrm>
          <a:prstGeom prst="rect">
            <a:avLst/>
          </a:prstGeom>
          <a:noFill/>
          <a:ln w="9525">
            <a:noFill/>
            <a:miter lim="800000"/>
            <a:headEnd/>
            <a:tailEnd/>
          </a:ln>
        </p:spPr>
      </p:pic>
      <p:sp>
        <p:nvSpPr>
          <p:cNvPr id="45062" name="TextBox 43"/>
          <p:cNvSpPr txBox="1">
            <a:spLocks noChangeArrowheads="1"/>
          </p:cNvSpPr>
          <p:nvPr/>
        </p:nvSpPr>
        <p:spPr bwMode="auto">
          <a:xfrm>
            <a:off x="4724400" y="4953000"/>
            <a:ext cx="3886200" cy="646331"/>
          </a:xfrm>
          <a:prstGeom prst="rect">
            <a:avLst/>
          </a:prstGeom>
          <a:noFill/>
          <a:ln w="9525">
            <a:noFill/>
            <a:miter lim="800000"/>
            <a:headEnd/>
            <a:tailEnd/>
          </a:ln>
        </p:spPr>
        <p:txBody>
          <a:bodyPr wrap="square">
            <a:prstTxWarp prst="textNoShape">
              <a:avLst/>
            </a:prstTxWarp>
            <a:spAutoFit/>
          </a:bodyPr>
          <a:lstStyle/>
          <a:p>
            <a:pPr>
              <a:lnSpc>
                <a:spcPct val="100000"/>
              </a:lnSpc>
            </a:pPr>
            <a:r>
              <a:rPr lang="en-US" dirty="0">
                <a:solidFill>
                  <a:schemeClr val="tx1"/>
                </a:solidFill>
                <a:latin typeface="Calibri" panose="020F0502020204030204" pitchFamily="34" charset="0"/>
              </a:rPr>
              <a:t>Figure 5.26  Program C is swapped to the page file.</a:t>
            </a:r>
          </a:p>
        </p:txBody>
      </p:sp>
    </p:spTree>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Do You Need More RAM? </a:t>
            </a:r>
          </a:p>
        </p:txBody>
      </p:sp>
      <p:sp>
        <p:nvSpPr>
          <p:cNvPr id="46083" name="TextBox 43"/>
          <p:cNvSpPr txBox="1">
            <a:spLocks noChangeArrowheads="1"/>
          </p:cNvSpPr>
          <p:nvPr/>
        </p:nvSpPr>
        <p:spPr bwMode="auto">
          <a:xfrm>
            <a:off x="1524000" y="5264150"/>
            <a:ext cx="6053138" cy="349968"/>
          </a:xfrm>
          <a:prstGeom prst="rect">
            <a:avLst/>
          </a:prstGeom>
          <a:noFill/>
          <a:ln w="9525">
            <a:noFill/>
            <a:miter lim="800000"/>
            <a:headEnd/>
            <a:tailEnd/>
          </a:ln>
        </p:spPr>
        <p:txBody>
          <a:bodyPr>
            <a:prstTxWarp prst="textNoShape">
              <a:avLst/>
            </a:prstTxWarp>
            <a:spAutoFit/>
          </a:bodyPr>
          <a:lstStyle/>
          <a:p>
            <a:pPr algn="ctr"/>
            <a:r>
              <a:rPr lang="en-US" dirty="0">
                <a:solidFill>
                  <a:schemeClr val="tx1"/>
                </a:solidFill>
                <a:latin typeface="Calibri" panose="020F0502020204030204" pitchFamily="34" charset="0"/>
              </a:rPr>
              <a:t>Figure 5.27  Program B is swapped back into RAM.</a:t>
            </a:r>
          </a:p>
        </p:txBody>
      </p:sp>
      <p:pic>
        <p:nvPicPr>
          <p:cNvPr id="46084" name="Picture 2" descr="F07-28.jpg"/>
          <p:cNvPicPr>
            <a:picLocks noChangeAspect="1"/>
          </p:cNvPicPr>
          <p:nvPr/>
        </p:nvPicPr>
        <p:blipFill>
          <a:blip r:embed="rId3"/>
          <a:srcRect/>
          <a:stretch>
            <a:fillRect/>
          </a:stretch>
        </p:blipFill>
        <p:spPr bwMode="auto">
          <a:xfrm>
            <a:off x="1828800" y="1981200"/>
            <a:ext cx="6242050" cy="3292475"/>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Do You Need More RAM? </a:t>
            </a:r>
          </a:p>
        </p:txBody>
      </p:sp>
      <p:sp>
        <p:nvSpPr>
          <p:cNvPr id="48131" name="Content Placeholder 2"/>
          <p:cNvSpPr>
            <a:spLocks noGrp="1"/>
          </p:cNvSpPr>
          <p:nvPr>
            <p:ph idx="1"/>
          </p:nvPr>
        </p:nvSpPr>
        <p:spPr/>
        <p:txBody>
          <a:bodyPr/>
          <a:lstStyle/>
          <a:p>
            <a:r>
              <a:rPr lang="en-US" dirty="0">
                <a:cs typeface="MS Gothic" pitchFamily="49" charset="-128"/>
              </a:rPr>
              <a:t>System RAM recommendations</a:t>
            </a:r>
          </a:p>
          <a:p>
            <a:pPr lvl="1"/>
            <a:r>
              <a:rPr lang="en-US" dirty="0">
                <a:cs typeface="MS Gothic" pitchFamily="49" charset="-128"/>
              </a:rPr>
              <a:t>Microsoft’s system RAM recommendations for various Windows operating systems are very low.</a:t>
            </a:r>
          </a:p>
          <a:p>
            <a:pPr lvl="1"/>
            <a:r>
              <a:rPr lang="en-US" dirty="0">
                <a:cs typeface="MS Gothic" pitchFamily="49" charset="-128"/>
              </a:rPr>
              <a:t>Consider installing additional memory to reach the reasonable minimum for solid performance or if you are a power user.</a:t>
            </a:r>
          </a:p>
          <a:p>
            <a:pPr lvl="2"/>
            <a:r>
              <a:rPr lang="en-US" dirty="0">
                <a:cs typeface="MS Gothic" pitchFamily="49" charset="-128"/>
              </a:rPr>
              <a:t>32-bit Windows: 2GB to 4GB</a:t>
            </a:r>
          </a:p>
          <a:p>
            <a:pPr lvl="2"/>
            <a:r>
              <a:rPr lang="en-US" dirty="0">
                <a:cs typeface="MS Gothic" pitchFamily="49" charset="-128"/>
              </a:rPr>
              <a:t>64-bit Windows: 4GB to 16+ GB</a:t>
            </a:r>
          </a:p>
          <a:p>
            <a:pPr lvl="2"/>
            <a:r>
              <a:rPr lang="en-US" dirty="0">
                <a:cs typeface="MS Gothic" pitchFamily="49" charset="-128"/>
              </a:rPr>
              <a:t>OS X: 4GB to 8+ GB</a:t>
            </a:r>
          </a:p>
          <a:p>
            <a:pPr lvl="2"/>
            <a:r>
              <a:rPr lang="en-US" dirty="0">
                <a:cs typeface="MS Gothic" pitchFamily="49" charset="-128"/>
              </a:rPr>
              <a:t>Linux: many distros get by on very minimal system requirements</a:t>
            </a:r>
          </a:p>
        </p:txBody>
      </p:sp>
    </p:spTree>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Do You Need More RAM? </a:t>
            </a:r>
          </a:p>
        </p:txBody>
      </p:sp>
      <p:sp>
        <p:nvSpPr>
          <p:cNvPr id="51203" name="Content Placeholder 2"/>
          <p:cNvSpPr>
            <a:spLocks noGrp="1"/>
          </p:cNvSpPr>
          <p:nvPr>
            <p:ph idx="1"/>
          </p:nvPr>
        </p:nvSpPr>
        <p:spPr/>
        <p:txBody>
          <a:bodyPr/>
          <a:lstStyle/>
          <a:p>
            <a:r>
              <a:rPr lang="en-US" dirty="0"/>
              <a:t>Determining current RAM capacity</a:t>
            </a:r>
          </a:p>
          <a:p>
            <a:pPr lvl="1"/>
            <a:r>
              <a:rPr lang="en-US" dirty="0"/>
              <a:t>Uses the System Control Panel applet</a:t>
            </a:r>
          </a:p>
          <a:p>
            <a:r>
              <a:rPr lang="en-US" dirty="0">
                <a:solidFill>
                  <a:srgbClr val="C00000"/>
                </a:solidFill>
              </a:rPr>
              <a:t>ReadyBoost</a:t>
            </a:r>
          </a:p>
          <a:p>
            <a:pPr lvl="1"/>
            <a:r>
              <a:rPr lang="en-US" dirty="0"/>
              <a:t>Featured in Windows Vista and later versions</a:t>
            </a:r>
          </a:p>
          <a:p>
            <a:pPr lvl="1"/>
            <a:r>
              <a:rPr lang="en-US" dirty="0"/>
              <a:t>Enables use of flash media devices as dedicated virtual memory</a:t>
            </a:r>
          </a:p>
        </p:txBody>
      </p:sp>
    </p:spTree>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Do You Need More RAM? </a:t>
            </a:r>
          </a:p>
        </p:txBody>
      </p:sp>
      <p:sp>
        <p:nvSpPr>
          <p:cNvPr id="52228" name="TextBox 43"/>
          <p:cNvSpPr txBox="1">
            <a:spLocks noChangeArrowheads="1"/>
          </p:cNvSpPr>
          <p:nvPr/>
        </p:nvSpPr>
        <p:spPr bwMode="auto">
          <a:xfrm>
            <a:off x="2209800" y="5257800"/>
            <a:ext cx="4711325" cy="349968"/>
          </a:xfrm>
          <a:prstGeom prst="rect">
            <a:avLst/>
          </a:prstGeom>
          <a:noFill/>
          <a:ln w="9525">
            <a:noFill/>
            <a:miter lim="800000"/>
            <a:headEnd/>
            <a:tailEnd/>
          </a:ln>
        </p:spPr>
        <p:txBody>
          <a:bodyPr wrap="square">
            <a:prstTxWarp prst="textNoShape">
              <a:avLst/>
            </a:prstTxWarp>
            <a:spAutoFit/>
          </a:bodyPr>
          <a:lstStyle/>
          <a:p>
            <a:pPr algn="ctr"/>
            <a:r>
              <a:rPr lang="en-US" dirty="0">
                <a:solidFill>
                  <a:schemeClr val="tx1"/>
                </a:solidFill>
                <a:latin typeface="Calibri" panose="020F0502020204030204" pitchFamily="34" charset="0"/>
              </a:rPr>
              <a:t>Figure 5.28  Mike has a lot of RAM!</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785257"/>
            <a:ext cx="4724400" cy="3287486"/>
          </a:xfrm>
          <a:prstGeom prst="rect">
            <a:avLst/>
          </a:prstGeom>
        </p:spPr>
      </p:pic>
    </p:spTree>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Do You Need More RAM? </a:t>
            </a:r>
          </a:p>
        </p:txBody>
      </p:sp>
      <p:sp>
        <p:nvSpPr>
          <p:cNvPr id="47107" name="TextBox 43"/>
          <p:cNvSpPr txBox="1">
            <a:spLocks noChangeArrowheads="1"/>
          </p:cNvSpPr>
          <p:nvPr/>
        </p:nvSpPr>
        <p:spPr bwMode="auto">
          <a:xfrm>
            <a:off x="1185862" y="5650468"/>
            <a:ext cx="6738938" cy="369332"/>
          </a:xfrm>
          <a:prstGeom prst="rect">
            <a:avLst/>
          </a:prstGeom>
          <a:noFill/>
          <a:ln w="9525">
            <a:noFill/>
            <a:miter lim="800000"/>
            <a:headEnd/>
            <a:tailEnd/>
          </a:ln>
        </p:spPr>
        <p:txBody>
          <a:bodyPr wrap="square">
            <a:prstTxWarp prst="textNoShape">
              <a:avLst/>
            </a:prstTxWarp>
            <a:spAutoFit/>
          </a:bodyPr>
          <a:lstStyle/>
          <a:p>
            <a:pPr algn="ctr">
              <a:lnSpc>
                <a:spcPct val="100000"/>
              </a:lnSpc>
            </a:pPr>
            <a:r>
              <a:rPr lang="en-US" dirty="0">
                <a:solidFill>
                  <a:schemeClr val="tx1"/>
                </a:solidFill>
                <a:latin typeface="Calibri" panose="020F0502020204030204" pitchFamily="34" charset="0"/>
              </a:rPr>
              <a:t>Figure 5.29  Performance tab in Windows 8.1 Task Manager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2562" y="1452383"/>
            <a:ext cx="4578875" cy="3953233"/>
          </a:xfrm>
          <a:prstGeom prst="rect">
            <a:avLst/>
          </a:prstGeom>
        </p:spPr>
      </p:pic>
    </p:spTree>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6"/>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Do You Need More RAM? </a:t>
            </a:r>
          </a:p>
        </p:txBody>
      </p:sp>
      <p:sp>
        <p:nvSpPr>
          <p:cNvPr id="54275" name="Title 1"/>
          <p:cNvSpPr txBox="1">
            <a:spLocks/>
          </p:cNvSpPr>
          <p:nvPr/>
        </p:nvSpPr>
        <p:spPr bwMode="auto">
          <a:xfrm>
            <a:off x="1676400" y="5334000"/>
            <a:ext cx="6477000" cy="1006475"/>
          </a:xfrm>
          <a:prstGeom prst="rect">
            <a:avLst/>
          </a:prstGeom>
          <a:noFill/>
          <a:ln w="9525">
            <a:noFill/>
            <a:round/>
            <a:headEnd/>
            <a:tailEnd/>
          </a:ln>
        </p:spPr>
        <p:txBody>
          <a:bodyPr lIns="90000" tIns="46800" rIns="90000" bIns="46800" anchor="ctr">
            <a:prstTxWarp prst="textNoShape">
              <a:avLst/>
            </a:prstTxWarp>
          </a:bodyPr>
          <a:lstStyle/>
          <a:p>
            <a:pPr eaLnBrk="0" hangingPunct="0">
              <a:lnSpc>
                <a:spcPct val="100000"/>
              </a:lnSpc>
              <a:buClr>
                <a:srgbClr val="FFFFFF"/>
              </a:buClr>
              <a:buFont typeface="Verdana" pitchFamily="-84" charset="0"/>
              <a:buNone/>
            </a:pPr>
            <a:r>
              <a:rPr lang="en-US" dirty="0">
                <a:solidFill>
                  <a:srgbClr val="000000"/>
                </a:solidFill>
                <a:latin typeface="Calibri" panose="020F0502020204030204" pitchFamily="34" charset="0"/>
                <a:ea typeface="Arial" pitchFamily="-84" charset="0"/>
                <a:cs typeface="Arial" pitchFamily="-84" charset="0"/>
              </a:rPr>
              <a:t>Figure 5.30  Dedicating a flash drive to ReadyBoost to enhance system performance.</a:t>
            </a:r>
            <a:endParaRPr lang="en-US" b="1" dirty="0">
              <a:solidFill>
                <a:srgbClr val="000000"/>
              </a:solidFill>
              <a:latin typeface="Calibri" panose="020F0502020204030204" pitchFamily="34" charset="0"/>
              <a:ea typeface="Arial" pitchFamily="-84" charset="0"/>
              <a:cs typeface="Arial" pitchFamily="-8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340" y="1539240"/>
            <a:ext cx="2941320" cy="3779520"/>
          </a:xfrm>
          <a:prstGeom prst="rect">
            <a:avLst/>
          </a:prstGeom>
        </p:spPr>
      </p:pic>
    </p:spTree>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Getting the Right RAM</a:t>
            </a:r>
          </a:p>
        </p:txBody>
      </p:sp>
      <p:sp>
        <p:nvSpPr>
          <p:cNvPr id="55299" name="Content Placeholder 2"/>
          <p:cNvSpPr>
            <a:spLocks noGrp="1"/>
          </p:cNvSpPr>
          <p:nvPr>
            <p:ph idx="1"/>
          </p:nvPr>
        </p:nvSpPr>
        <p:spPr/>
        <p:txBody>
          <a:bodyPr/>
          <a:lstStyle/>
          <a:p>
            <a:r>
              <a:rPr lang="en-US" dirty="0"/>
              <a:t>To achieve the perfect RAM upgrade:</a:t>
            </a:r>
          </a:p>
          <a:p>
            <a:pPr lvl="1"/>
            <a:r>
              <a:rPr lang="en-US" dirty="0"/>
              <a:t>Determine the optimum amount of RAM to install and then get the right RAM for the motherboard. </a:t>
            </a:r>
          </a:p>
          <a:p>
            <a:r>
              <a:rPr lang="en-US" dirty="0"/>
              <a:t>Information inside the case and in the motherboard manual</a:t>
            </a:r>
          </a:p>
          <a:p>
            <a:pPr lvl="1"/>
            <a:r>
              <a:rPr lang="en-US" dirty="0"/>
              <a:t>Example: You can’t put DDR4 into a system that can only handle DDR3 SDRAM.</a:t>
            </a:r>
          </a:p>
          <a:p>
            <a:pPr lvl="1"/>
            <a:r>
              <a:rPr lang="en-US" dirty="0"/>
              <a:t>RAM limits are specified in the motherboard manual.</a:t>
            </a:r>
          </a:p>
        </p:txBody>
      </p:sp>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r>
              <a:rPr lang="en-GB" dirty="0">
                <a:solidFill>
                  <a:srgbClr val="006C31"/>
                </a:solidFill>
                <a:latin typeface="Calibri" panose="020F0502020204030204" pitchFamily="34" charset="0"/>
                <a:ea typeface="MS Gothic"/>
                <a:cs typeface="MS Gothic" charset="0"/>
              </a:rPr>
              <a:t>Organizing DRAM </a:t>
            </a:r>
          </a:p>
        </p:txBody>
      </p:sp>
      <p:sp>
        <p:nvSpPr>
          <p:cNvPr id="6147" name="Rectangle 2"/>
          <p:cNvSpPr>
            <a:spLocks noGrp="1" noChangeArrowheads="1"/>
          </p:cNvSpPr>
          <p:nvPr>
            <p:ph idx="1"/>
          </p:nvPr>
        </p:nvSpPr>
        <p:spPr/>
        <p:txBody>
          <a:bodyPr/>
          <a:lstStyle/>
          <a:p>
            <a:r>
              <a:rPr lang="en-GB" sz="2800" dirty="0"/>
              <a:t>Organizing DRAM </a:t>
            </a:r>
            <a:endParaRPr lang="en-GB" sz="2800" dirty="0" smtClean="0"/>
          </a:p>
          <a:p>
            <a:pPr lvl="1"/>
            <a:r>
              <a:rPr lang="en-US" sz="2000" dirty="0" smtClean="0"/>
              <a:t>Intel </a:t>
            </a:r>
            <a:r>
              <a:rPr lang="en-US" sz="2000" dirty="0"/>
              <a:t>processors since the 8088 require chips to be stored in 8-bit (1-byte) chunks.</a:t>
            </a:r>
          </a:p>
          <a:p>
            <a:pPr lvl="1"/>
            <a:r>
              <a:rPr lang="en-US" sz="2000" dirty="0"/>
              <a:t>Older chips were stored in single bits requiring eight chips to make a byte.</a:t>
            </a:r>
          </a:p>
          <a:p>
            <a:pPr lvl="1"/>
            <a:r>
              <a:rPr lang="en-US" sz="2000" dirty="0"/>
              <a:t>It is not easy to determine actual width or capacity based on what’s written on chips.</a:t>
            </a:r>
            <a:endParaRPr lang="en-GB" sz="2000" dirty="0"/>
          </a:p>
        </p:txBody>
      </p:sp>
      <p:pic>
        <p:nvPicPr>
          <p:cNvPr id="6148" name="Picture 1"/>
          <p:cNvPicPr>
            <a:picLocks noChangeAspect="1"/>
          </p:cNvPicPr>
          <p:nvPr/>
        </p:nvPicPr>
        <p:blipFill>
          <a:blip r:embed="rId3"/>
          <a:srcRect/>
          <a:stretch>
            <a:fillRect/>
          </a:stretch>
        </p:blipFill>
        <p:spPr bwMode="auto">
          <a:xfrm>
            <a:off x="3084513" y="4572000"/>
            <a:ext cx="2974975" cy="1441450"/>
          </a:xfrm>
          <a:prstGeom prst="rect">
            <a:avLst/>
          </a:prstGeom>
          <a:noFill/>
          <a:ln w="9525">
            <a:noFill/>
            <a:miter lim="800000"/>
            <a:headEnd/>
            <a:tailEnd/>
          </a:ln>
        </p:spPr>
      </p:pic>
      <p:sp>
        <p:nvSpPr>
          <p:cNvPr id="6149" name="TextBox 4"/>
          <p:cNvSpPr txBox="1">
            <a:spLocks noChangeArrowheads="1"/>
          </p:cNvSpPr>
          <p:nvPr/>
        </p:nvSpPr>
        <p:spPr bwMode="auto">
          <a:xfrm>
            <a:off x="2286000" y="6172200"/>
            <a:ext cx="4572000" cy="321306"/>
          </a:xfrm>
          <a:prstGeom prst="rect">
            <a:avLst/>
          </a:prstGeom>
          <a:noFill/>
          <a:ln w="9525">
            <a:noFill/>
            <a:miter lim="800000"/>
            <a:headEnd/>
            <a:tailEnd/>
          </a:ln>
        </p:spPr>
        <p:txBody>
          <a:bodyPr>
            <a:prstTxWarp prst="textNoShape">
              <a:avLst/>
            </a:prstTxWarp>
            <a:spAutoFit/>
          </a:bodyPr>
          <a:lstStyle/>
          <a:p>
            <a:pPr algn="ctr"/>
            <a:r>
              <a:rPr lang="en-US" sz="1600" dirty="0">
                <a:solidFill>
                  <a:schemeClr val="tx1"/>
                </a:solidFill>
                <a:latin typeface="+mn-lt"/>
              </a:rPr>
              <a:t>Figure 5.2  What do these numbers mean?</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Getting the Right RAM </a:t>
            </a:r>
          </a:p>
        </p:txBody>
      </p:sp>
      <p:sp>
        <p:nvSpPr>
          <p:cNvPr id="57347" name="Content Placeholder 2"/>
          <p:cNvSpPr>
            <a:spLocks noGrp="1"/>
          </p:cNvSpPr>
          <p:nvPr>
            <p:ph idx="1"/>
          </p:nvPr>
        </p:nvSpPr>
        <p:spPr/>
        <p:txBody>
          <a:bodyPr/>
          <a:lstStyle/>
          <a:p>
            <a:r>
              <a:rPr lang="en-US" dirty="0"/>
              <a:t>Mix and match at your peril.</a:t>
            </a:r>
          </a:p>
          <a:p>
            <a:pPr lvl="1"/>
            <a:r>
              <a:rPr lang="en-US" dirty="0"/>
              <a:t>Different RAM sizes aren’t always handled well in motherboards.</a:t>
            </a:r>
          </a:p>
          <a:p>
            <a:pPr lvl="1"/>
            <a:r>
              <a:rPr lang="en-US" dirty="0"/>
              <a:t>It’s best to choose RAM sticks that match technology, capacity, and speed.</a:t>
            </a:r>
          </a:p>
          <a:p>
            <a:r>
              <a:rPr lang="en-US" dirty="0"/>
              <a:t>It’s best not to mix speeds.</a:t>
            </a:r>
          </a:p>
          <a:p>
            <a:pPr lvl="1"/>
            <a:r>
              <a:rPr lang="en-US" dirty="0"/>
              <a:t>You can place higher-rated RAM into a slower-rated motherboard, but the RAM will work at the slower rate of the motherboard.</a:t>
            </a:r>
          </a:p>
        </p:txBody>
      </p:sp>
    </p:spTree>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Installing DIMMs</a:t>
            </a:r>
          </a:p>
        </p:txBody>
      </p:sp>
      <p:sp>
        <p:nvSpPr>
          <p:cNvPr id="58371" name="Content Placeholder 2"/>
          <p:cNvSpPr>
            <a:spLocks noGrp="1"/>
          </p:cNvSpPr>
          <p:nvPr>
            <p:ph idx="1"/>
          </p:nvPr>
        </p:nvSpPr>
        <p:spPr/>
        <p:txBody>
          <a:bodyPr/>
          <a:lstStyle/>
          <a:p>
            <a:r>
              <a:rPr lang="en-US" dirty="0"/>
              <a:t>This is an easy process even for non-techie folks.</a:t>
            </a:r>
          </a:p>
          <a:p>
            <a:pPr lvl="1"/>
            <a:r>
              <a:rPr lang="en-US" dirty="0"/>
              <a:t>Line up the notches and place the stick in the slot.</a:t>
            </a:r>
          </a:p>
          <a:p>
            <a:pPr lvl="1"/>
            <a:r>
              <a:rPr lang="en-US" dirty="0"/>
              <a:t>Push down and the tabs will lock into position.</a:t>
            </a:r>
          </a:p>
        </p:txBody>
      </p:sp>
    </p:spTree>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Installing DIMMs </a:t>
            </a:r>
          </a:p>
        </p:txBody>
      </p:sp>
      <p:sp>
        <p:nvSpPr>
          <p:cNvPr id="58371" name="Content Placeholder 2"/>
          <p:cNvSpPr>
            <a:spLocks noGrp="1"/>
          </p:cNvSpPr>
          <p:nvPr>
            <p:ph idx="1"/>
          </p:nvPr>
        </p:nvSpPr>
        <p:spPr/>
        <p:txBody>
          <a:bodyPr/>
          <a:lstStyle/>
          <a:p>
            <a:r>
              <a:rPr lang="en-US" dirty="0">
                <a:solidFill>
                  <a:srgbClr val="C00000"/>
                </a:solidFill>
              </a:rPr>
              <a:t>Serial Presence Detect (SPD)</a:t>
            </a:r>
            <a:r>
              <a:rPr lang="en-US" dirty="0">
                <a:solidFill>
                  <a:srgbClr val="800000"/>
                </a:solidFill>
              </a:rPr>
              <a:t> </a:t>
            </a:r>
            <a:r>
              <a:rPr lang="en-US" dirty="0"/>
              <a:t>technology detects and automatically sets up installed DIMM.</a:t>
            </a:r>
          </a:p>
          <a:p>
            <a:pPr lvl="1"/>
            <a:r>
              <a:rPr lang="en-US" dirty="0"/>
              <a:t>When a PC boots, it queries the SPD chip so that the MCC knows how much RAM is on the stick, how fast it runs, and other information.</a:t>
            </a:r>
          </a:p>
          <a:p>
            <a:pPr lvl="1"/>
            <a:r>
              <a:rPr lang="en-US" dirty="0"/>
              <a:t>Any program can query the SPD chip to obtain RAM information.</a:t>
            </a:r>
          </a:p>
          <a:p>
            <a:pPr lvl="1"/>
            <a:r>
              <a:rPr lang="en-US" dirty="0"/>
              <a:t>CPU-Z is a program that displays some of the RAM information from the SPD chip.</a:t>
            </a:r>
          </a:p>
        </p:txBody>
      </p:sp>
    </p:spTree>
    <p:extLst>
      <p:ext uri="{BB962C8B-B14F-4D97-AF65-F5344CB8AC3E}">
        <p14:creationId xmlns:p14="http://schemas.microsoft.com/office/powerpoint/2010/main" val="771843024"/>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Installing DIMMs </a:t>
            </a:r>
          </a:p>
        </p:txBody>
      </p:sp>
      <p:pic>
        <p:nvPicPr>
          <p:cNvPr id="59395" name="Content Placeholder 4"/>
          <p:cNvPicPr>
            <a:picLocks noGrp="1" noChangeAspect="1"/>
          </p:cNvPicPr>
          <p:nvPr>
            <p:ph idx="4294967295"/>
          </p:nvPr>
        </p:nvPicPr>
        <p:blipFill>
          <a:blip r:embed="rId3"/>
          <a:srcRect/>
          <a:stretch>
            <a:fillRect/>
          </a:stretch>
        </p:blipFill>
        <p:spPr>
          <a:xfrm>
            <a:off x="762000" y="1676400"/>
            <a:ext cx="3657600" cy="2611438"/>
          </a:xfrm>
          <a:prstGeom prst="rect">
            <a:avLst/>
          </a:prstGeom>
        </p:spPr>
      </p:pic>
      <p:sp>
        <p:nvSpPr>
          <p:cNvPr id="59396" name="TextBox 43"/>
          <p:cNvSpPr txBox="1">
            <a:spLocks noChangeArrowheads="1"/>
          </p:cNvSpPr>
          <p:nvPr/>
        </p:nvSpPr>
        <p:spPr bwMode="auto">
          <a:xfrm>
            <a:off x="533400" y="4094163"/>
            <a:ext cx="3694113" cy="349968"/>
          </a:xfrm>
          <a:prstGeom prst="rect">
            <a:avLst/>
          </a:prstGeom>
          <a:noFill/>
          <a:ln w="9525">
            <a:noFill/>
            <a:miter lim="800000"/>
            <a:headEnd/>
            <a:tailEnd/>
          </a:ln>
        </p:spPr>
        <p:txBody>
          <a:bodyPr>
            <a:prstTxWarp prst="textNoShape">
              <a:avLst/>
            </a:prstTxWarp>
            <a:spAutoFit/>
          </a:bodyPr>
          <a:lstStyle/>
          <a:p>
            <a:pPr algn="ctr"/>
            <a:r>
              <a:rPr lang="en-US" dirty="0">
                <a:solidFill>
                  <a:schemeClr val="tx1"/>
                </a:solidFill>
                <a:latin typeface="Calibri" panose="020F0502020204030204" pitchFamily="34" charset="0"/>
              </a:rPr>
              <a:t>Figure 5.32  Inserting a DIMM</a:t>
            </a:r>
          </a:p>
        </p:txBody>
      </p:sp>
      <p:pic>
        <p:nvPicPr>
          <p:cNvPr id="59397" name="Picture 6"/>
          <p:cNvPicPr>
            <a:picLocks noChangeAspect="1"/>
          </p:cNvPicPr>
          <p:nvPr/>
        </p:nvPicPr>
        <p:blipFill>
          <a:blip r:embed="rId4"/>
          <a:srcRect/>
          <a:stretch>
            <a:fillRect/>
          </a:stretch>
        </p:blipFill>
        <p:spPr bwMode="auto">
          <a:xfrm>
            <a:off x="4610100" y="3200400"/>
            <a:ext cx="3657600" cy="2286000"/>
          </a:xfrm>
          <a:prstGeom prst="rect">
            <a:avLst/>
          </a:prstGeom>
          <a:noFill/>
          <a:ln w="9525">
            <a:noFill/>
            <a:miter lim="800000"/>
            <a:headEnd/>
            <a:tailEnd/>
          </a:ln>
        </p:spPr>
      </p:pic>
      <p:sp>
        <p:nvSpPr>
          <p:cNvPr id="59398" name="TextBox 43"/>
          <p:cNvSpPr txBox="1">
            <a:spLocks noChangeArrowheads="1"/>
          </p:cNvSpPr>
          <p:nvPr/>
        </p:nvSpPr>
        <p:spPr bwMode="auto">
          <a:xfrm>
            <a:off x="4572000" y="5715000"/>
            <a:ext cx="3695700" cy="349968"/>
          </a:xfrm>
          <a:prstGeom prst="rect">
            <a:avLst/>
          </a:prstGeom>
          <a:noFill/>
          <a:ln w="9525">
            <a:noFill/>
            <a:miter lim="800000"/>
            <a:headEnd/>
            <a:tailEnd/>
          </a:ln>
        </p:spPr>
        <p:txBody>
          <a:bodyPr>
            <a:prstTxWarp prst="textNoShape">
              <a:avLst/>
            </a:prstTxWarp>
            <a:spAutoFit/>
          </a:bodyPr>
          <a:lstStyle/>
          <a:p>
            <a:pPr algn="ctr"/>
            <a:r>
              <a:rPr lang="en-US" dirty="0">
                <a:solidFill>
                  <a:schemeClr val="tx1"/>
                </a:solidFill>
                <a:latin typeface="Calibri" panose="020F0502020204030204" pitchFamily="34" charset="0"/>
              </a:rPr>
              <a:t>Figure 5.33  SPD chip on a stick </a:t>
            </a:r>
          </a:p>
        </p:txBody>
      </p:sp>
    </p:spTree>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Installing DIMMs </a:t>
            </a:r>
          </a:p>
        </p:txBody>
      </p:sp>
      <p:sp>
        <p:nvSpPr>
          <p:cNvPr id="60419" name="TextBox 43"/>
          <p:cNvSpPr txBox="1">
            <a:spLocks noChangeArrowheads="1"/>
          </p:cNvSpPr>
          <p:nvPr/>
        </p:nvSpPr>
        <p:spPr bwMode="auto">
          <a:xfrm>
            <a:off x="2057400" y="5313363"/>
            <a:ext cx="5029200" cy="349968"/>
          </a:xfrm>
          <a:prstGeom prst="rect">
            <a:avLst/>
          </a:prstGeom>
          <a:noFill/>
          <a:ln w="9525">
            <a:noFill/>
            <a:miter lim="800000"/>
            <a:headEnd/>
            <a:tailEnd/>
          </a:ln>
        </p:spPr>
        <p:txBody>
          <a:bodyPr>
            <a:prstTxWarp prst="textNoShape">
              <a:avLst/>
            </a:prstTxWarp>
            <a:spAutoFit/>
          </a:bodyPr>
          <a:lstStyle/>
          <a:p>
            <a:pPr algn="ctr"/>
            <a:r>
              <a:rPr lang="en-US" dirty="0">
                <a:solidFill>
                  <a:schemeClr val="tx1"/>
                </a:solidFill>
                <a:latin typeface="Calibri" panose="020F0502020204030204" pitchFamily="34" charset="0"/>
              </a:rPr>
              <a:t>Figure 5.34  CPU-Z showing RAM information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8940" y="1821180"/>
            <a:ext cx="3246120" cy="3215640"/>
          </a:xfrm>
          <a:prstGeom prst="rect">
            <a:avLst/>
          </a:prstGeom>
        </p:spPr>
      </p:pic>
    </p:spTree>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Installing DIMMs </a:t>
            </a:r>
          </a:p>
        </p:txBody>
      </p:sp>
      <p:sp>
        <p:nvSpPr>
          <p:cNvPr id="61443" name="Content Placeholder 2"/>
          <p:cNvSpPr>
            <a:spLocks noGrp="1"/>
          </p:cNvSpPr>
          <p:nvPr>
            <p:ph idx="1"/>
          </p:nvPr>
        </p:nvSpPr>
        <p:spPr/>
        <p:txBody>
          <a:bodyPr/>
          <a:lstStyle/>
          <a:p>
            <a:r>
              <a:rPr lang="en-US" dirty="0"/>
              <a:t>The RAM count</a:t>
            </a:r>
          </a:p>
          <a:p>
            <a:pPr lvl="1"/>
            <a:r>
              <a:rPr lang="en-US" dirty="0"/>
              <a:t>Older systems display the RAM count during the initial boot sequence.</a:t>
            </a:r>
          </a:p>
          <a:p>
            <a:pPr lvl="1"/>
            <a:r>
              <a:rPr lang="en-US" dirty="0"/>
              <a:t>If you installed the RAM correctly, the RAM count on the PC reflects the new value.</a:t>
            </a:r>
          </a:p>
          <a:p>
            <a:pPr lvl="1"/>
            <a:r>
              <a:rPr lang="en-US" dirty="0"/>
              <a:t>If the RAM value stays the same, you probably have installed the RAM in a slot the motherboard doesn’t want you to use.</a:t>
            </a:r>
          </a:p>
        </p:txBody>
      </p:sp>
    </p:spTree>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Installing DIMMs </a:t>
            </a:r>
          </a:p>
        </p:txBody>
      </p:sp>
      <p:sp>
        <p:nvSpPr>
          <p:cNvPr id="62468" name="TextBox 43"/>
          <p:cNvSpPr txBox="1">
            <a:spLocks noChangeArrowheads="1"/>
          </p:cNvSpPr>
          <p:nvPr/>
        </p:nvSpPr>
        <p:spPr bwMode="auto">
          <a:xfrm>
            <a:off x="304800" y="3103563"/>
            <a:ext cx="5715000" cy="349968"/>
          </a:xfrm>
          <a:prstGeom prst="rect">
            <a:avLst/>
          </a:prstGeom>
          <a:noFill/>
          <a:ln w="9525">
            <a:noFill/>
            <a:miter lim="800000"/>
            <a:headEnd/>
            <a:tailEnd/>
          </a:ln>
        </p:spPr>
        <p:txBody>
          <a:bodyPr wrap="square">
            <a:prstTxWarp prst="textNoShape">
              <a:avLst/>
            </a:prstTxWarp>
            <a:spAutoFit/>
          </a:bodyPr>
          <a:lstStyle/>
          <a:p>
            <a:pPr algn="ctr"/>
            <a:r>
              <a:rPr lang="en-US" dirty="0">
                <a:solidFill>
                  <a:schemeClr val="tx1"/>
                </a:solidFill>
                <a:latin typeface="Calibri" panose="020F0502020204030204" pitchFamily="34" charset="0"/>
              </a:rPr>
              <a:t>Figure 5.35  Hey, where’s the rest of my RAM?!</a:t>
            </a:r>
          </a:p>
        </p:txBody>
      </p:sp>
      <p:sp>
        <p:nvSpPr>
          <p:cNvPr id="62470" name="TextBox 43"/>
          <p:cNvSpPr txBox="1">
            <a:spLocks noChangeArrowheads="1"/>
          </p:cNvSpPr>
          <p:nvPr/>
        </p:nvSpPr>
        <p:spPr bwMode="auto">
          <a:xfrm>
            <a:off x="2743200" y="5638800"/>
            <a:ext cx="5908675" cy="349968"/>
          </a:xfrm>
          <a:prstGeom prst="rect">
            <a:avLst/>
          </a:prstGeom>
          <a:noFill/>
          <a:ln w="9525">
            <a:noFill/>
            <a:miter lim="800000"/>
            <a:headEnd/>
            <a:tailEnd/>
          </a:ln>
        </p:spPr>
        <p:txBody>
          <a:bodyPr>
            <a:prstTxWarp prst="textNoShape">
              <a:avLst/>
            </a:prstTxWarp>
            <a:spAutoFit/>
          </a:bodyPr>
          <a:lstStyle/>
          <a:p>
            <a:pPr algn="ctr"/>
            <a:r>
              <a:rPr lang="en-US" dirty="0">
                <a:solidFill>
                  <a:schemeClr val="tx1"/>
                </a:solidFill>
                <a:latin typeface="Calibri" panose="020F0502020204030204" pitchFamily="34" charset="0"/>
              </a:rPr>
              <a:t>Figure 5.36  RAM count after proper insertion of DIMMs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693" y="1564323"/>
            <a:ext cx="3275215"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9930" y="4114800"/>
            <a:ext cx="3275215" cy="1280160"/>
          </a:xfrm>
          <a:prstGeom prst="rect">
            <a:avLst/>
          </a:prstGeom>
        </p:spPr>
      </p:pic>
    </p:spTree>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Installing </a:t>
            </a:r>
            <a:r>
              <a:rPr lang="en-US" dirty="0">
                <a:solidFill>
                  <a:srgbClr val="006C31"/>
                </a:solidFill>
                <a:latin typeface="Calibri" panose="020F0502020204030204" pitchFamily="34" charset="0"/>
                <a:ea typeface="MS Gothic"/>
                <a:cs typeface="MS Gothic" charset="0"/>
              </a:rPr>
              <a:t>SODIMMs</a:t>
            </a:r>
            <a:endParaRPr lang="en-US" dirty="0">
              <a:solidFill>
                <a:srgbClr val="006C31"/>
              </a:solidFill>
              <a:latin typeface="Calibri" panose="020F0502020204030204" pitchFamily="34" charset="0"/>
              <a:ea typeface="MS Gothic"/>
              <a:cs typeface="MS Gothic" charset="0"/>
            </a:endParaRPr>
          </a:p>
        </p:txBody>
      </p:sp>
      <p:sp>
        <p:nvSpPr>
          <p:cNvPr id="63491" name="Content Placeholder 2"/>
          <p:cNvSpPr>
            <a:spLocks noGrp="1"/>
          </p:cNvSpPr>
          <p:nvPr>
            <p:ph idx="1"/>
          </p:nvPr>
        </p:nvSpPr>
        <p:spPr/>
        <p:txBody>
          <a:bodyPr/>
          <a:lstStyle/>
          <a:p>
            <a:r>
              <a:rPr lang="en-US" dirty="0"/>
              <a:t>For years, laptops had proprietary RAM packages, making this difficult.</a:t>
            </a:r>
          </a:p>
          <a:p>
            <a:pPr lvl="1"/>
            <a:r>
              <a:rPr lang="en-US" dirty="0"/>
              <a:t>However, the acceptance of SO-DIMMs over the years has made it much easier.</a:t>
            </a:r>
          </a:p>
          <a:p>
            <a:r>
              <a:rPr lang="en-US" dirty="0"/>
              <a:t>First, power off, unplug, and remove the battery pack—follow ESD procedures.</a:t>
            </a:r>
          </a:p>
          <a:p>
            <a:r>
              <a:rPr lang="en-US" dirty="0"/>
              <a:t>Identify the access point for the SO-DIMM.</a:t>
            </a:r>
          </a:p>
          <a:p>
            <a:pPr lvl="1"/>
            <a:r>
              <a:rPr lang="en-US" dirty="0"/>
              <a:t>This is usually either under the keyboard or via an access panel on the back.</a:t>
            </a:r>
          </a:p>
          <a:p>
            <a:r>
              <a:rPr lang="en-US" dirty="0"/>
              <a:t>Replace the SO-DIMM.</a:t>
            </a:r>
          </a:p>
        </p:txBody>
      </p:sp>
    </p:spTree>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Installing </a:t>
            </a:r>
            <a:r>
              <a:rPr lang="en-US" dirty="0">
                <a:solidFill>
                  <a:srgbClr val="006C31"/>
                </a:solidFill>
                <a:latin typeface="Calibri" panose="020F0502020204030204" pitchFamily="34" charset="0"/>
                <a:ea typeface="MS Gothic"/>
                <a:cs typeface="MS Gothic" charset="0"/>
              </a:rPr>
              <a:t>SO-DIMMs </a:t>
            </a:r>
            <a:endParaRPr lang="en-US" dirty="0">
              <a:solidFill>
                <a:srgbClr val="006C31"/>
              </a:solidFill>
              <a:latin typeface="Calibri" panose="020F0502020204030204" pitchFamily="34" charset="0"/>
              <a:ea typeface="MS Gothic"/>
              <a:cs typeface="MS Gothic" charset="0"/>
            </a:endParaRPr>
          </a:p>
        </p:txBody>
      </p:sp>
      <p:pic>
        <p:nvPicPr>
          <p:cNvPr id="64515" name="Content Placeholder 4"/>
          <p:cNvPicPr>
            <a:picLocks noGrp="1" noChangeAspect="1"/>
          </p:cNvPicPr>
          <p:nvPr>
            <p:ph idx="4294967295"/>
          </p:nvPr>
        </p:nvPicPr>
        <p:blipFill>
          <a:blip r:embed="rId3"/>
          <a:srcRect/>
          <a:stretch>
            <a:fillRect/>
          </a:stretch>
        </p:blipFill>
        <p:spPr>
          <a:xfrm>
            <a:off x="762000" y="1371600"/>
            <a:ext cx="3657600" cy="2749550"/>
          </a:xfrm>
          <a:prstGeom prst="rect">
            <a:avLst/>
          </a:prstGeom>
        </p:spPr>
      </p:pic>
      <p:sp>
        <p:nvSpPr>
          <p:cNvPr id="64516" name="TextBox 43"/>
          <p:cNvSpPr txBox="1">
            <a:spLocks noChangeArrowheads="1"/>
          </p:cNvSpPr>
          <p:nvPr/>
        </p:nvSpPr>
        <p:spPr bwMode="auto">
          <a:xfrm>
            <a:off x="800100" y="4267200"/>
            <a:ext cx="3581400" cy="646331"/>
          </a:xfrm>
          <a:prstGeom prst="rect">
            <a:avLst/>
          </a:prstGeom>
          <a:noFill/>
          <a:ln w="9525">
            <a:noFill/>
            <a:miter lim="800000"/>
            <a:headEnd/>
            <a:tailEnd/>
          </a:ln>
        </p:spPr>
        <p:txBody>
          <a:bodyPr wrap="square">
            <a:prstTxWarp prst="textNoShape">
              <a:avLst/>
            </a:prstTxWarp>
            <a:spAutoFit/>
          </a:bodyPr>
          <a:lstStyle/>
          <a:p>
            <a:pPr>
              <a:lnSpc>
                <a:spcPct val="100000"/>
              </a:lnSpc>
            </a:pPr>
            <a:r>
              <a:rPr lang="en-US" dirty="0">
                <a:solidFill>
                  <a:schemeClr val="tx1"/>
                </a:solidFill>
                <a:latin typeface="Calibri" panose="020F0502020204030204" pitchFamily="34" charset="0"/>
              </a:rPr>
              <a:t>Figure 5.37  A RAM access panel </a:t>
            </a:r>
            <a:br>
              <a:rPr lang="en-US" dirty="0">
                <a:solidFill>
                  <a:schemeClr val="tx1"/>
                </a:solidFill>
                <a:latin typeface="Calibri" panose="020F0502020204030204" pitchFamily="34" charset="0"/>
              </a:rPr>
            </a:br>
            <a:r>
              <a:rPr lang="en-US" dirty="0">
                <a:solidFill>
                  <a:schemeClr val="tx1"/>
                </a:solidFill>
                <a:latin typeface="Calibri" panose="020F0502020204030204" pitchFamily="34" charset="0"/>
              </a:rPr>
              <a:t>on a laptop</a:t>
            </a:r>
          </a:p>
        </p:txBody>
      </p:sp>
      <p:pic>
        <p:nvPicPr>
          <p:cNvPr id="64517" name="Picture 6"/>
          <p:cNvPicPr>
            <a:picLocks noChangeAspect="1"/>
          </p:cNvPicPr>
          <p:nvPr/>
        </p:nvPicPr>
        <p:blipFill>
          <a:blip r:embed="rId4"/>
          <a:srcRect/>
          <a:stretch>
            <a:fillRect/>
          </a:stretch>
        </p:blipFill>
        <p:spPr bwMode="auto">
          <a:xfrm>
            <a:off x="5257800" y="3276600"/>
            <a:ext cx="3657600" cy="3041650"/>
          </a:xfrm>
          <a:prstGeom prst="rect">
            <a:avLst/>
          </a:prstGeom>
          <a:noFill/>
          <a:ln w="9525">
            <a:noFill/>
            <a:miter lim="800000"/>
            <a:headEnd/>
            <a:tailEnd/>
          </a:ln>
        </p:spPr>
      </p:pic>
      <p:sp>
        <p:nvSpPr>
          <p:cNvPr id="64518" name="TextBox 43"/>
          <p:cNvSpPr txBox="1">
            <a:spLocks noChangeArrowheads="1"/>
          </p:cNvSpPr>
          <p:nvPr/>
        </p:nvSpPr>
        <p:spPr bwMode="auto">
          <a:xfrm>
            <a:off x="457200" y="5867400"/>
            <a:ext cx="4724400" cy="349968"/>
          </a:xfrm>
          <a:prstGeom prst="rect">
            <a:avLst/>
          </a:prstGeom>
          <a:noFill/>
          <a:ln w="9525">
            <a:noFill/>
            <a:miter lim="800000"/>
            <a:headEnd/>
            <a:tailEnd/>
          </a:ln>
        </p:spPr>
        <p:txBody>
          <a:bodyPr>
            <a:prstTxWarp prst="textNoShape">
              <a:avLst/>
            </a:prstTxWarp>
            <a:spAutoFit/>
          </a:bodyPr>
          <a:lstStyle/>
          <a:p>
            <a:pPr algn="r"/>
            <a:r>
              <a:rPr lang="en-US" dirty="0">
                <a:solidFill>
                  <a:schemeClr val="tx1"/>
                </a:solidFill>
                <a:latin typeface="Calibri" panose="020F0502020204030204" pitchFamily="34" charset="0"/>
              </a:rPr>
              <a:t>Figure 5.38  Snapping in a SO-DIMM</a:t>
            </a:r>
          </a:p>
        </p:txBody>
      </p:sp>
    </p:spTree>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1295400" y="152400"/>
            <a:ext cx="6858000" cy="1006475"/>
          </a:xfrm>
        </p:spPr>
        <p:txBody>
          <a:bodyPr anchor="ctr"/>
          <a:lstStyle/>
          <a:p>
            <a:r>
              <a:rPr lang="en-US" dirty="0">
                <a:solidFill>
                  <a:srgbClr val="006C31"/>
                </a:solidFill>
                <a:latin typeface="Calibri" panose="020F0502020204030204" pitchFamily="34" charset="0"/>
                <a:ea typeface="MS Gothic"/>
                <a:cs typeface="MS Gothic" charset="0"/>
              </a:rPr>
              <a:t>Troubleshooting RAM</a:t>
            </a:r>
          </a:p>
        </p:txBody>
      </p:sp>
      <p:sp>
        <p:nvSpPr>
          <p:cNvPr id="66563" name="Content Placeholder 2"/>
          <p:cNvSpPr>
            <a:spLocks noGrp="1"/>
          </p:cNvSpPr>
          <p:nvPr>
            <p:ph idx="1"/>
          </p:nvPr>
        </p:nvSpPr>
        <p:spPr/>
        <p:txBody>
          <a:bodyPr/>
          <a:lstStyle/>
          <a:p>
            <a:r>
              <a:rPr lang="en-US" dirty="0"/>
              <a:t>“Memory” errors show up in a variety of ways on modern systems, including:</a:t>
            </a:r>
          </a:p>
          <a:p>
            <a:pPr lvl="1"/>
            <a:r>
              <a:rPr lang="en-US" dirty="0"/>
              <a:t>Parity errors </a:t>
            </a:r>
          </a:p>
          <a:p>
            <a:pPr lvl="1"/>
            <a:r>
              <a:rPr lang="en-US" dirty="0"/>
              <a:t>ECC error messages</a:t>
            </a:r>
          </a:p>
          <a:p>
            <a:pPr lvl="1"/>
            <a:r>
              <a:rPr lang="en-US" dirty="0"/>
              <a:t>System lockups</a:t>
            </a:r>
          </a:p>
          <a:p>
            <a:pPr lvl="1"/>
            <a:r>
              <a:rPr lang="en-US" dirty="0"/>
              <a:t>Page faults</a:t>
            </a:r>
          </a:p>
          <a:p>
            <a:pPr lvl="1"/>
            <a:r>
              <a:rPr lang="en-US" dirty="0"/>
              <a:t>Other error screens</a:t>
            </a:r>
          </a:p>
          <a:p>
            <a:r>
              <a:rPr lang="en-US" dirty="0"/>
              <a:t>Parity error types include:</a:t>
            </a:r>
          </a:p>
          <a:p>
            <a:pPr lvl="1"/>
            <a:r>
              <a:rPr lang="en-US" dirty="0"/>
              <a:t>Real parity errors</a:t>
            </a:r>
          </a:p>
          <a:p>
            <a:pPr lvl="1"/>
            <a:r>
              <a:rPr lang="en-US" dirty="0"/>
              <a:t>Phantom parity errors</a:t>
            </a:r>
            <a:r>
              <a:rPr lang="en-US" dirty="0">
                <a:cs typeface="MS Gothic" pitchFamily="49" charset="-128"/>
              </a:rPr>
              <a:t>	</a:t>
            </a:r>
          </a:p>
        </p:txBody>
      </p:sp>
    </p:spTree>
    <p:extLst>
      <p:ext uri="{BB962C8B-B14F-4D97-AF65-F5344CB8AC3E}">
        <p14:creationId xmlns:p14="http://schemas.microsoft.com/office/powerpoint/2010/main" val="1929045150"/>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r>
              <a:rPr lang="en-GB" dirty="0">
                <a:solidFill>
                  <a:srgbClr val="006C31"/>
                </a:solidFill>
                <a:latin typeface="Calibri" panose="020F0502020204030204" pitchFamily="34" charset="0"/>
                <a:ea typeface="MS Gothic"/>
                <a:cs typeface="MS Gothic" charset="0"/>
              </a:rPr>
              <a:t>Organizing </a:t>
            </a:r>
            <a:r>
              <a:rPr lang="en-GB" dirty="0">
                <a:solidFill>
                  <a:srgbClr val="006C31"/>
                </a:solidFill>
                <a:latin typeface="Calibri" panose="020F0502020204030204" pitchFamily="34" charset="0"/>
                <a:ea typeface="MS Gothic"/>
                <a:cs typeface="MS Gothic" charset="0"/>
              </a:rPr>
              <a:t>DRAM </a:t>
            </a:r>
            <a:endParaRPr lang="en-GB" dirty="0">
              <a:solidFill>
                <a:srgbClr val="006C31"/>
              </a:solidFill>
              <a:latin typeface="Calibri" panose="020F0502020204030204" pitchFamily="34" charset="0"/>
              <a:ea typeface="MS Gothic"/>
              <a:cs typeface="MS Gothic" charset="0"/>
            </a:endParaRPr>
          </a:p>
        </p:txBody>
      </p:sp>
      <p:sp>
        <p:nvSpPr>
          <p:cNvPr id="7171" name="Rectangle 2"/>
          <p:cNvSpPr>
            <a:spLocks noGrp="1" noChangeArrowheads="1"/>
          </p:cNvSpPr>
          <p:nvPr>
            <p:ph idx="1"/>
          </p:nvPr>
        </p:nvSpPr>
        <p:spPr/>
        <p:txBody>
          <a:bodyPr/>
          <a:lstStyle/>
          <a:p>
            <a:r>
              <a:rPr lang="en-GB" dirty="0"/>
              <a:t>Organizing DRAM </a:t>
            </a:r>
            <a:endParaRPr lang="en-GB" dirty="0" smtClean="0"/>
          </a:p>
          <a:p>
            <a:pPr lvl="1"/>
            <a:r>
              <a:rPr lang="en-GB" sz="2000" dirty="0" smtClean="0"/>
              <a:t>CPU </a:t>
            </a:r>
            <a:r>
              <a:rPr lang="en-GB" sz="2000" dirty="0"/>
              <a:t>accesses memory via the </a:t>
            </a:r>
            <a:r>
              <a:rPr lang="en-GB" sz="2000" dirty="0">
                <a:solidFill>
                  <a:srgbClr val="C00000"/>
                </a:solidFill>
              </a:rPr>
              <a:t>memory controller chip (MCC)</a:t>
            </a:r>
            <a:r>
              <a:rPr lang="en-GB" sz="2000" dirty="0">
                <a:solidFill>
                  <a:schemeClr val="tx1"/>
                </a:solidFill>
              </a:rPr>
              <a:t>.</a:t>
            </a:r>
            <a:r>
              <a:rPr lang="en-GB" sz="2000" dirty="0"/>
              <a:t> </a:t>
            </a:r>
          </a:p>
        </p:txBody>
      </p:sp>
      <p:sp>
        <p:nvSpPr>
          <p:cNvPr id="7172" name="TextBox 4"/>
          <p:cNvSpPr txBox="1">
            <a:spLocks noChangeArrowheads="1"/>
          </p:cNvSpPr>
          <p:nvPr/>
        </p:nvSpPr>
        <p:spPr bwMode="auto">
          <a:xfrm>
            <a:off x="1469629" y="6231894"/>
            <a:ext cx="6503191" cy="321306"/>
          </a:xfrm>
          <a:prstGeom prst="rect">
            <a:avLst/>
          </a:prstGeom>
          <a:noFill/>
          <a:ln w="9525">
            <a:noFill/>
            <a:miter lim="800000"/>
            <a:headEnd/>
            <a:tailEnd/>
          </a:ln>
        </p:spPr>
        <p:txBody>
          <a:bodyPr wrap="none">
            <a:prstTxWarp prst="textNoShape">
              <a:avLst/>
            </a:prstTxWarp>
            <a:spAutoFit/>
          </a:bodyPr>
          <a:lstStyle/>
          <a:p>
            <a:pPr algn="ctr"/>
            <a:r>
              <a:rPr lang="en-US" sz="1600" dirty="0">
                <a:solidFill>
                  <a:schemeClr val="tx1"/>
                </a:solidFill>
                <a:latin typeface="+mn-lt"/>
              </a:rPr>
              <a:t>Figure 5.3  The MCC accessing data on RAM soldered onto the motherboard</a:t>
            </a:r>
          </a:p>
        </p:txBody>
      </p:sp>
      <p:pic>
        <p:nvPicPr>
          <p:cNvPr id="7173" name="Picture 1" descr="F07-03.jpg"/>
          <p:cNvPicPr>
            <a:picLocks noChangeAspect="1"/>
          </p:cNvPicPr>
          <p:nvPr/>
        </p:nvPicPr>
        <p:blipFill>
          <a:blip r:embed="rId3"/>
          <a:srcRect/>
          <a:stretch>
            <a:fillRect/>
          </a:stretch>
        </p:blipFill>
        <p:spPr bwMode="auto">
          <a:xfrm>
            <a:off x="1600200" y="2713037"/>
            <a:ext cx="6242050" cy="323056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1295400" y="152400"/>
            <a:ext cx="6858000" cy="1006475"/>
          </a:xfrm>
        </p:spPr>
        <p:txBody>
          <a:bodyPr anchor="ctr"/>
          <a:lstStyle/>
          <a:p>
            <a:r>
              <a:rPr lang="en-US" dirty="0">
                <a:solidFill>
                  <a:srgbClr val="006C31"/>
                </a:solidFill>
                <a:latin typeface="Calibri" panose="020F0502020204030204" pitchFamily="34" charset="0"/>
                <a:ea typeface="MS Gothic"/>
                <a:cs typeface="MS Gothic" charset="0"/>
              </a:rPr>
              <a:t>Troubleshooting RAM </a:t>
            </a:r>
          </a:p>
        </p:txBody>
      </p:sp>
      <p:sp>
        <p:nvSpPr>
          <p:cNvPr id="66563" name="Content Placeholder 2"/>
          <p:cNvSpPr>
            <a:spLocks noGrp="1"/>
          </p:cNvSpPr>
          <p:nvPr>
            <p:ph idx="1"/>
          </p:nvPr>
        </p:nvSpPr>
        <p:spPr/>
        <p:txBody>
          <a:bodyPr/>
          <a:lstStyle/>
          <a:p>
            <a:r>
              <a:rPr lang="en-US" dirty="0">
                <a:cs typeface="MS Gothic" pitchFamily="49" charset="-128"/>
              </a:rPr>
              <a:t>Memory errors can include:</a:t>
            </a:r>
          </a:p>
          <a:p>
            <a:pPr lvl="1"/>
            <a:r>
              <a:rPr lang="en-US" dirty="0">
                <a:solidFill>
                  <a:srgbClr val="C00000"/>
                </a:solidFill>
                <a:cs typeface="MS Gothic" pitchFamily="49" charset="-128"/>
              </a:rPr>
              <a:t>Page fault </a:t>
            </a:r>
            <a:r>
              <a:rPr lang="en-US" dirty="0">
                <a:cs typeface="MS Gothic" pitchFamily="49" charset="-128"/>
              </a:rPr>
              <a:t>– not necessarily RAM problems</a:t>
            </a:r>
          </a:p>
          <a:p>
            <a:pPr lvl="1"/>
            <a:r>
              <a:rPr lang="en-US" dirty="0">
                <a:solidFill>
                  <a:srgbClr val="C00000"/>
                </a:solidFill>
                <a:cs typeface="MS Gothic" pitchFamily="49" charset="-128"/>
              </a:rPr>
              <a:t>Non-maskable interrupt (NMI) </a:t>
            </a:r>
            <a:r>
              <a:rPr lang="en-US" dirty="0">
                <a:cs typeface="MS Gothic" pitchFamily="49" charset="-128"/>
              </a:rPr>
              <a:t>– panic button inside the PC</a:t>
            </a:r>
          </a:p>
          <a:p>
            <a:pPr lvl="2"/>
            <a:r>
              <a:rPr lang="en-US" dirty="0">
                <a:cs typeface="MS Gothic" pitchFamily="49" charset="-128"/>
              </a:rPr>
              <a:t>Manifests as </a:t>
            </a:r>
            <a:r>
              <a:rPr lang="en-US" dirty="0">
                <a:solidFill>
                  <a:srgbClr val="C00000"/>
                </a:solidFill>
                <a:cs typeface="MS Gothic" pitchFamily="49" charset="-128"/>
              </a:rPr>
              <a:t>proprietary crash screen</a:t>
            </a:r>
            <a:r>
              <a:rPr lang="en-US" dirty="0">
                <a:solidFill>
                  <a:srgbClr val="C00000"/>
                </a:solidFill>
              </a:rPr>
              <a:t>—</a:t>
            </a:r>
            <a:r>
              <a:rPr lang="en-US" dirty="0">
                <a:solidFill>
                  <a:srgbClr val="C00000"/>
                </a:solidFill>
                <a:cs typeface="MS Gothic" pitchFamily="49" charset="-128"/>
              </a:rPr>
              <a:t>Blue Screen of Death (BSoD)</a:t>
            </a:r>
            <a:r>
              <a:rPr lang="en-US" dirty="0">
                <a:solidFill>
                  <a:srgbClr val="800000"/>
                </a:solidFill>
                <a:cs typeface="MS Gothic" pitchFamily="49" charset="-128"/>
              </a:rPr>
              <a:t> </a:t>
            </a:r>
            <a:r>
              <a:rPr lang="en-US" dirty="0">
                <a:cs typeface="MS Gothic" pitchFamily="49" charset="-128"/>
              </a:rPr>
              <a:t>in Windows Vista and Windows 7 and the </a:t>
            </a:r>
            <a:r>
              <a:rPr lang="en-US" dirty="0">
                <a:solidFill>
                  <a:srgbClr val="C00000"/>
                </a:solidFill>
                <a:cs typeface="MS Gothic" pitchFamily="49" charset="-128"/>
              </a:rPr>
              <a:t>pinwheel of death </a:t>
            </a:r>
            <a:r>
              <a:rPr lang="en-US" dirty="0">
                <a:cs typeface="MS Gothic" pitchFamily="49" charset="-128"/>
              </a:rPr>
              <a:t>in Mac OS X</a:t>
            </a:r>
          </a:p>
          <a:p>
            <a:pPr lvl="1"/>
            <a:r>
              <a:rPr lang="en-US" dirty="0">
                <a:cs typeface="MS Gothic" pitchFamily="49" charset="-128"/>
              </a:rPr>
              <a:t>Not all intermittent errors are RAM-related.</a:t>
            </a:r>
          </a:p>
          <a:p>
            <a:pPr lvl="2"/>
            <a:r>
              <a:rPr lang="en-US" dirty="0">
                <a:cs typeface="MS Gothic" pitchFamily="49" charset="-128"/>
              </a:rPr>
              <a:t>Dying power supply, electrical interference, and buggy applications or hardware can also produce intermittent errors.</a:t>
            </a:r>
          </a:p>
        </p:txBody>
      </p:sp>
    </p:spTree>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Testing RAM</a:t>
            </a:r>
          </a:p>
        </p:txBody>
      </p:sp>
      <p:sp>
        <p:nvSpPr>
          <p:cNvPr id="71683" name="Content Placeholder 2"/>
          <p:cNvSpPr>
            <a:spLocks noGrp="1"/>
          </p:cNvSpPr>
          <p:nvPr>
            <p:ph idx="1"/>
          </p:nvPr>
        </p:nvSpPr>
        <p:spPr/>
        <p:txBody>
          <a:bodyPr/>
          <a:lstStyle/>
          <a:p>
            <a:r>
              <a:rPr lang="en-US" dirty="0"/>
              <a:t>Use a RAM-testing device.</a:t>
            </a:r>
          </a:p>
          <a:p>
            <a:r>
              <a:rPr lang="en-US" dirty="0"/>
              <a:t>Replace one stick at a time until problems disappear.</a:t>
            </a:r>
          </a:p>
          <a:p>
            <a:r>
              <a:rPr lang="en-US" dirty="0"/>
              <a:t>Run a software-based tester on the RAM.</a:t>
            </a:r>
          </a:p>
          <a:p>
            <a:pPr lvl="1"/>
            <a:r>
              <a:rPr lang="en-US" dirty="0">
                <a:solidFill>
                  <a:srgbClr val="C00000"/>
                </a:solidFill>
              </a:rPr>
              <a:t>Windows Memory Diagnostic</a:t>
            </a:r>
            <a:r>
              <a:rPr lang="en-US" dirty="0">
                <a:solidFill>
                  <a:srgbClr val="800000"/>
                </a:solidFill>
              </a:rPr>
              <a:t> </a:t>
            </a:r>
            <a:r>
              <a:rPr lang="en-US" dirty="0"/>
              <a:t>tool is included with Windows 7 and later.</a:t>
            </a:r>
            <a:endParaRPr lang="en-US" dirty="0">
              <a:solidFill>
                <a:srgbClr val="800000"/>
              </a:solidFill>
            </a:endParaRPr>
          </a:p>
          <a:p>
            <a:pPr lvl="1"/>
            <a:r>
              <a:rPr lang="en-US" dirty="0"/>
              <a:t>Memtest86+ software from memtest.org is another example.</a:t>
            </a:r>
          </a:p>
        </p:txBody>
      </p:sp>
    </p:spTree>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Testing RAM </a:t>
            </a:r>
          </a:p>
        </p:txBody>
      </p:sp>
      <p:sp>
        <p:nvSpPr>
          <p:cNvPr id="72708" name="TextBox 43"/>
          <p:cNvSpPr txBox="1">
            <a:spLocks noChangeArrowheads="1"/>
          </p:cNvSpPr>
          <p:nvPr/>
        </p:nvSpPr>
        <p:spPr bwMode="auto">
          <a:xfrm>
            <a:off x="2209800" y="4953000"/>
            <a:ext cx="5029200" cy="349968"/>
          </a:xfrm>
          <a:prstGeom prst="rect">
            <a:avLst/>
          </a:prstGeom>
          <a:noFill/>
          <a:ln w="9525">
            <a:noFill/>
            <a:miter lim="800000"/>
            <a:headEnd/>
            <a:tailEnd/>
          </a:ln>
        </p:spPr>
        <p:txBody>
          <a:bodyPr>
            <a:prstTxWarp prst="textNoShape">
              <a:avLst/>
            </a:prstTxWarp>
            <a:spAutoFit/>
          </a:bodyPr>
          <a:lstStyle/>
          <a:p>
            <a:pPr algn="ctr"/>
            <a:r>
              <a:rPr lang="en-US" dirty="0">
                <a:solidFill>
                  <a:schemeClr val="tx1"/>
                </a:solidFill>
                <a:latin typeface="Calibri" panose="020F0502020204030204" pitchFamily="34" charset="0"/>
              </a:rPr>
              <a:t>Figure 5.40  Memtest86+ in action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159000"/>
            <a:ext cx="4572000" cy="2540000"/>
          </a:xfrm>
          <a:prstGeom prst="rect">
            <a:avLst/>
          </a:prstGeom>
        </p:spPr>
      </p:pic>
    </p:spTree>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19200" y="3200400"/>
            <a:ext cx="6705600" cy="951030"/>
          </a:xfrm>
          <a:prstGeom prst="rect">
            <a:avLst/>
          </a:prstGeom>
          <a:noFill/>
        </p:spPr>
        <p:txBody>
          <a:bodyPr wrap="square" rtlCol="0" anchor="ctr">
            <a:spAutoFit/>
          </a:bodyPr>
          <a:lstStyle/>
          <a:p>
            <a:pPr algn="ctr"/>
            <a:r>
              <a:rPr lang="en-US" sz="6000" dirty="0" smtClean="0">
                <a:solidFill>
                  <a:schemeClr val="tx1"/>
                </a:solidFill>
              </a:rPr>
              <a:t>Questions?</a:t>
            </a:r>
            <a:endParaRPr lang="en-US" sz="6000" dirty="0">
              <a:solidFill>
                <a:schemeClr val="tx1"/>
              </a:solidFill>
            </a:endParaRPr>
          </a:p>
        </p:txBody>
      </p:sp>
    </p:spTree>
    <p:extLst>
      <p:ext uri="{BB962C8B-B14F-4D97-AF65-F5344CB8AC3E}">
        <p14:creationId xmlns:p14="http://schemas.microsoft.com/office/powerpoint/2010/main" val="560275257"/>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7" name="Rectangle 1"/>
          <p:cNvSpPr txBox="1">
            <a:spLocks noChangeArrowheads="1"/>
          </p:cNvSpPr>
          <p:nvPr/>
        </p:nvSpPr>
        <p:spPr bwMode="auto">
          <a:xfrm>
            <a:off x="0" y="5238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lvl1pPr algn="l" defTabSz="457200" rtl="0" eaLnBrk="0" fontAlgn="base" hangingPunct="0">
              <a:lnSpc>
                <a:spcPct val="101000"/>
              </a:lnSpc>
              <a:spcBef>
                <a:spcPct val="0"/>
              </a:spcBef>
              <a:spcAft>
                <a:spcPct val="0"/>
              </a:spcAft>
              <a:buClr>
                <a:srgbClr val="FFFFFF"/>
              </a:buClr>
              <a:buSzPct val="100000"/>
              <a:buFont typeface="Verdana" pitchFamily="34" charset="0"/>
              <a:defRPr sz="3600" b="0">
                <a:solidFill>
                  <a:srgbClr val="FFFFFF"/>
                </a:solidFill>
                <a:latin typeface="Calibri" panose="020F0502020204030204" pitchFamily="34" charset="0"/>
                <a:ea typeface="+mj-ea"/>
                <a:cs typeface="MS Gothic" charset="0"/>
              </a:defRPr>
            </a:lvl1pPr>
            <a:lvl2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2pPr>
            <a:lvl3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3pPr>
            <a:lvl4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4pPr>
            <a:lvl5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5pPr>
            <a:lvl6pPr marL="4572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6pPr>
            <a:lvl7pPr marL="9144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7pPr>
            <a:lvl8pPr marL="13716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8pPr>
            <a:lvl9pPr marL="18288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9pPr>
          </a:lstStyle>
          <a:p>
            <a:pPr marL="0" marR="0" lvl="0" indent="0" algn="ctr" defTabSz="457200" rtl="0" eaLnBrk="0" fontAlgn="base" latinLnBrk="0" hangingPunct="0">
              <a:lnSpc>
                <a:spcPct val="101000"/>
              </a:lnSpc>
              <a:spcBef>
                <a:spcPct val="0"/>
              </a:spcBef>
              <a:spcAft>
                <a:spcPct val="0"/>
              </a:spcAft>
              <a:buClr>
                <a:srgbClr val="FFFFFF"/>
              </a:buClr>
              <a:buSzPct val="100000"/>
              <a:buFont typeface="Verdana" pitchFamily="34" charset="0"/>
              <a:buNone/>
              <a:tabLst/>
              <a:defRPr/>
            </a:pPr>
            <a:r>
              <a:rPr lang="en-GB" sz="4000" kern="0" dirty="0">
                <a:solidFill>
                  <a:srgbClr val="006C31"/>
                </a:solidFill>
                <a:ea typeface="MS Gothic"/>
              </a:rPr>
              <a:t>Summary</a:t>
            </a:r>
            <a:endParaRPr lang="en-GB" sz="4000" kern="0" dirty="0">
              <a:solidFill>
                <a:srgbClr val="006C31"/>
              </a:solidFill>
              <a:ea typeface="MS Gothic"/>
            </a:endParaRPr>
          </a:p>
        </p:txBody>
      </p:sp>
      <p:sp>
        <p:nvSpPr>
          <p:cNvPr id="9" name="Rectangle 2"/>
          <p:cNvSpPr txBox="1">
            <a:spLocks noChangeArrowheads="1"/>
          </p:cNvSpPr>
          <p:nvPr/>
        </p:nvSpPr>
        <p:spPr bwMode="auto">
          <a:xfrm>
            <a:off x="762000" y="1752600"/>
            <a:ext cx="7620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a:lstStyle>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lang="en-GB" kern="0" dirty="0" smtClean="0">
                <a:ea typeface="MS Gothic"/>
              </a:rPr>
              <a:t>DRAM Packaging</a:t>
            </a:r>
            <a:endParaRPr kumimoji="0" lang="en-GB" sz="3200" b="0" i="0" u="none" strike="noStrike" kern="0" cap="none" spc="0" normalizeH="0" baseline="0" noProof="0" dirty="0" smtClean="0">
              <a:ln>
                <a:noFill/>
              </a:ln>
              <a:solidFill>
                <a:srgbClr val="000000"/>
              </a:solidFill>
              <a:effectLst/>
              <a:uLnTx/>
              <a:uFillTx/>
              <a:latin typeface="Calibri" panose="020F0502020204030204" pitchFamily="34" charset="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lang="en-GB" sz="1000" kern="0" dirty="0">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lang="en-GB" kern="0" dirty="0" smtClean="0">
                <a:solidFill>
                  <a:schemeClr val="tx1"/>
                </a:solidFill>
                <a:ea typeface="MS Gothic"/>
              </a:rPr>
              <a:t>Different kinds of RAM</a:t>
            </a: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kumimoji="0" lang="en-GB" sz="1000" b="0" i="0" u="none" strike="noStrike" kern="0" cap="none" spc="0" normalizeH="0" baseline="0" noProof="0" dirty="0">
              <a:ln>
                <a:noFill/>
              </a:ln>
              <a:solidFill>
                <a:schemeClr val="tx1"/>
              </a:solidFill>
              <a:effectLst/>
              <a:uLnTx/>
              <a:uFillTx/>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lang="en-GB" kern="0" dirty="0" smtClean="0">
                <a:solidFill>
                  <a:schemeClr val="tx1"/>
                </a:solidFill>
                <a:ea typeface="MS Gothic"/>
              </a:rPr>
              <a:t>How to select and install RAM</a:t>
            </a: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endParaRPr kumimoji="0" lang="en-GB" sz="1000" b="0" i="0" u="none" strike="noStrike" kern="0" cap="none" spc="0" normalizeH="0" baseline="0" noProof="0" dirty="0">
              <a:ln>
                <a:noFill/>
              </a:ln>
              <a:solidFill>
                <a:schemeClr val="tx1"/>
              </a:solidFill>
              <a:effectLst/>
              <a:uLnTx/>
              <a:uFillTx/>
              <a:ea typeface="MS Gothic"/>
            </a:endParaRPr>
          </a:p>
          <a:p>
            <a:pPr marL="341313" marR="0" lvl="0" indent="-341313" algn="l" defTabSz="457200" rtl="0" eaLnBrk="0" fontAlgn="base" latinLnBrk="0" hangingPunct="0">
              <a:lnSpc>
                <a:spcPct val="101000"/>
              </a:lnSpc>
              <a:spcBef>
                <a:spcPts val="650"/>
              </a:spcBef>
              <a:spcAft>
                <a:spcPct val="0"/>
              </a:spcAft>
              <a:buClr>
                <a:srgbClr val="000000"/>
              </a:buClr>
              <a:buSzPct val="85000"/>
              <a:buFont typeface="Verdana" pitchFamily="34" charset="0"/>
              <a:buChar char="•"/>
              <a:tabLst/>
              <a:defRPr/>
            </a:pPr>
            <a:r>
              <a:rPr lang="en-GB" kern="0" dirty="0" smtClean="0">
                <a:solidFill>
                  <a:schemeClr val="tx1"/>
                </a:solidFill>
                <a:ea typeface="MS Gothic"/>
              </a:rPr>
              <a:t>RAM troubleshooting</a:t>
            </a:r>
            <a:endParaRPr kumimoji="0" lang="en-GB" b="0" i="0" u="none" strike="noStrike" kern="0" cap="none" spc="0" normalizeH="0" baseline="0" noProof="0" dirty="0" smtClean="0">
              <a:ln>
                <a:noFill/>
              </a:ln>
              <a:solidFill>
                <a:schemeClr val="tx1"/>
              </a:solidFill>
              <a:effectLst/>
              <a:uLnTx/>
              <a:uFillTx/>
              <a:ea typeface="MS Gothic"/>
            </a:endParaRPr>
          </a:p>
        </p:txBody>
      </p:sp>
    </p:spTree>
    <p:extLst>
      <p:ext uri="{BB962C8B-B14F-4D97-AF65-F5344CB8AC3E}">
        <p14:creationId xmlns:p14="http://schemas.microsoft.com/office/powerpoint/2010/main" val="3033883330"/>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00200"/>
            <a:ext cx="6331589" cy="4757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8366876"/>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dirty="0">
                <a:solidFill>
                  <a:srgbClr val="006C31"/>
                </a:solidFill>
                <a:latin typeface="Calibri" panose="020F0502020204030204" pitchFamily="34" charset="0"/>
                <a:ea typeface="MS Gothic"/>
                <a:cs typeface="MS Gothic" charset="0"/>
              </a:rPr>
              <a:t>Practical DRAM</a:t>
            </a:r>
          </a:p>
        </p:txBody>
      </p:sp>
      <p:sp>
        <p:nvSpPr>
          <p:cNvPr id="3" name="Content Placeholder 2"/>
          <p:cNvSpPr>
            <a:spLocks noGrp="1"/>
          </p:cNvSpPr>
          <p:nvPr>
            <p:ph idx="1"/>
          </p:nvPr>
        </p:nvSpPr>
        <p:spPr/>
        <p:txBody>
          <a:bodyPr/>
          <a:lstStyle/>
          <a:p>
            <a:r>
              <a:rPr lang="en-US" dirty="0"/>
              <a:t>Practical </a:t>
            </a:r>
            <a:r>
              <a:rPr lang="en-US" dirty="0" smtClean="0"/>
              <a:t>DRAM</a:t>
            </a:r>
          </a:p>
          <a:p>
            <a:pPr lvl="1"/>
            <a:r>
              <a:rPr lang="en-US" dirty="0" smtClean="0"/>
              <a:t>Early </a:t>
            </a:r>
            <a:r>
              <a:rPr lang="en-US" dirty="0"/>
              <a:t>RAM on the 8088 used an 8-bit-wide data bus.</a:t>
            </a:r>
          </a:p>
          <a:p>
            <a:pPr lvl="1"/>
            <a:r>
              <a:rPr lang="en-US" dirty="0"/>
              <a:t>Some commands require two bytes.</a:t>
            </a:r>
          </a:p>
          <a:p>
            <a:pPr lvl="1"/>
            <a:r>
              <a:rPr lang="en-US" dirty="0"/>
              <a:t>The 8088 took the command 1 byte at a time.</a:t>
            </a:r>
          </a:p>
          <a:p>
            <a:pPr lvl="1"/>
            <a:r>
              <a:rPr lang="en-US" dirty="0"/>
              <a:t>The MCC had to go to RAM twice so it took twice as long to handle the command.</a:t>
            </a:r>
          </a:p>
          <a:p>
            <a:pPr lvl="1"/>
            <a:r>
              <a:rPr lang="en-US" dirty="0"/>
              <a:t>8086 chip had a 16-bit frontside bus, however, implementing the 8088 with 1-byte RAM made the PC more affordable.</a:t>
            </a:r>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1143000" y="76200"/>
            <a:ext cx="6858000" cy="1006475"/>
          </a:xfrm>
        </p:spPr>
        <p:txBody>
          <a:bodyPr anchor="ctr"/>
          <a:lstStyle/>
          <a:p>
            <a:r>
              <a:rPr lang="en-US" dirty="0">
                <a:solidFill>
                  <a:srgbClr val="006C31"/>
                </a:solidFill>
                <a:latin typeface="Calibri" panose="020F0502020204030204" pitchFamily="34" charset="0"/>
                <a:ea typeface="MS Gothic"/>
                <a:cs typeface="MS Gothic" charset="0"/>
              </a:rPr>
              <a:t>DRAM Sticks</a:t>
            </a:r>
          </a:p>
        </p:txBody>
      </p:sp>
      <p:sp>
        <p:nvSpPr>
          <p:cNvPr id="10243" name="Content Placeholder 2"/>
          <p:cNvSpPr>
            <a:spLocks noGrp="1"/>
          </p:cNvSpPr>
          <p:nvPr>
            <p:ph idx="1"/>
          </p:nvPr>
        </p:nvSpPr>
        <p:spPr/>
        <p:txBody>
          <a:bodyPr/>
          <a:lstStyle/>
          <a:p>
            <a:r>
              <a:rPr lang="en-US" dirty="0">
                <a:cs typeface="MS Gothic" pitchFamily="49" charset="-128"/>
              </a:rPr>
              <a:t>80386 had a 32-bit data bus and thus needed 32-bit-wide DRAM.</a:t>
            </a:r>
          </a:p>
          <a:p>
            <a:pPr lvl="1"/>
            <a:r>
              <a:rPr lang="en-US" dirty="0">
                <a:cs typeface="MS Gothic" pitchFamily="49" charset="-128"/>
              </a:rPr>
              <a:t>If chips were still only 1-bit wide, this would have required a minimum of 32 chips on the board.</a:t>
            </a:r>
          </a:p>
          <a:p>
            <a:r>
              <a:rPr lang="en-US" dirty="0">
                <a:cs typeface="MS Gothic" pitchFamily="49" charset="-128"/>
              </a:rPr>
              <a:t>DRAM manufacturers began creating wider chips ×4 (4 bits wide), ×8 (8 bits wide), etc.</a:t>
            </a:r>
          </a:p>
          <a:p>
            <a:pPr lvl="1"/>
            <a:r>
              <a:rPr lang="en-US" dirty="0">
                <a:cs typeface="MS Gothic" pitchFamily="49" charset="-128"/>
              </a:rPr>
              <a:t>Multiples of these chips on a circuit board called a </a:t>
            </a:r>
            <a:r>
              <a:rPr lang="en-US" dirty="0">
                <a:solidFill>
                  <a:srgbClr val="C00000"/>
                </a:solidFill>
                <a:cs typeface="MS Gothic" pitchFamily="49" charset="-128"/>
              </a:rPr>
              <a:t>stick</a:t>
            </a:r>
            <a:r>
              <a:rPr lang="en-US" dirty="0">
                <a:solidFill>
                  <a:srgbClr val="800000"/>
                </a:solidFill>
                <a:cs typeface="MS Gothic" pitchFamily="49" charset="-128"/>
              </a:rPr>
              <a:t> </a:t>
            </a:r>
            <a:r>
              <a:rPr lang="en-US" dirty="0">
                <a:cs typeface="MS Gothic" pitchFamily="49" charset="-128"/>
              </a:rPr>
              <a:t>or </a:t>
            </a:r>
            <a:r>
              <a:rPr lang="en-US" dirty="0">
                <a:solidFill>
                  <a:srgbClr val="C00000"/>
                </a:solidFill>
                <a:cs typeface="MS Gothic" pitchFamily="49" charset="-128"/>
              </a:rPr>
              <a:t>module</a:t>
            </a:r>
            <a:r>
              <a:rPr lang="en-US" dirty="0">
                <a:cs typeface="MS Gothic" pitchFamily="49" charset="-128"/>
              </a:rPr>
              <a:t>.</a:t>
            </a:r>
          </a:p>
        </p:txBody>
      </p:sp>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p:txBody>
          <a:bodyPr/>
          <a:lstStyle/>
          <a:p>
            <a:r>
              <a:rPr lang="en-GB" dirty="0">
                <a:solidFill>
                  <a:srgbClr val="006C31"/>
                </a:solidFill>
                <a:latin typeface="Calibri" panose="020F0502020204030204" pitchFamily="34" charset="0"/>
                <a:ea typeface="MS Gothic"/>
                <a:cs typeface="MS Gothic" charset="0"/>
              </a:rPr>
              <a:t>DRAM </a:t>
            </a:r>
            <a:r>
              <a:rPr lang="en-GB" dirty="0">
                <a:solidFill>
                  <a:srgbClr val="006C31"/>
                </a:solidFill>
                <a:latin typeface="Calibri" panose="020F0502020204030204" pitchFamily="34" charset="0"/>
                <a:ea typeface="MS Gothic"/>
                <a:cs typeface="MS Gothic" charset="0"/>
              </a:rPr>
              <a:t>Sticks</a:t>
            </a:r>
            <a:endParaRPr lang="en-GB" dirty="0">
              <a:solidFill>
                <a:srgbClr val="006C31"/>
              </a:solidFill>
              <a:latin typeface="Calibri" panose="020F0502020204030204" pitchFamily="34" charset="0"/>
              <a:ea typeface="MS Gothic"/>
              <a:cs typeface="MS Gothic" charset="0"/>
            </a:endParaRPr>
          </a:p>
        </p:txBody>
      </p:sp>
      <p:pic>
        <p:nvPicPr>
          <p:cNvPr id="11267" name="Picture 1"/>
          <p:cNvPicPr>
            <a:picLocks noChangeAspect="1"/>
          </p:cNvPicPr>
          <p:nvPr/>
        </p:nvPicPr>
        <p:blipFill>
          <a:blip r:embed="rId3"/>
          <a:srcRect/>
          <a:stretch>
            <a:fillRect/>
          </a:stretch>
        </p:blipFill>
        <p:spPr bwMode="auto">
          <a:xfrm>
            <a:off x="2667000" y="1905000"/>
            <a:ext cx="3657600" cy="3224213"/>
          </a:xfrm>
          <a:prstGeom prst="rect">
            <a:avLst/>
          </a:prstGeom>
          <a:noFill/>
          <a:ln w="9525">
            <a:noFill/>
            <a:miter lim="800000"/>
            <a:headEnd/>
            <a:tailEnd/>
          </a:ln>
        </p:spPr>
      </p:pic>
      <p:sp>
        <p:nvSpPr>
          <p:cNvPr id="11268" name="TextBox 5"/>
          <p:cNvSpPr txBox="1">
            <a:spLocks noChangeArrowheads="1"/>
          </p:cNvSpPr>
          <p:nvPr/>
        </p:nvSpPr>
        <p:spPr bwMode="auto">
          <a:xfrm>
            <a:off x="1879211" y="5334000"/>
            <a:ext cx="5427190" cy="349968"/>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latin typeface="+mn-lt"/>
              </a:rPr>
              <a:t>Figure 5.6  That’s a lot of real estate used by RAM chips!</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3058</TotalTime>
  <Words>3646</Words>
  <Application>Microsoft Office PowerPoint</Application>
  <PresentationFormat>On-screen Show (4:3)</PresentationFormat>
  <Paragraphs>463</Paragraphs>
  <Slides>65</Slides>
  <Notes>30</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Default Design</vt:lpstr>
      <vt:lpstr>PowerPoint Presentation</vt:lpstr>
      <vt:lpstr>PowerPoint Presentation</vt:lpstr>
      <vt:lpstr>Program Execution</vt:lpstr>
      <vt:lpstr>Understanding DRAM</vt:lpstr>
      <vt:lpstr>Organizing DRAM </vt:lpstr>
      <vt:lpstr>Organizing DRAM </vt:lpstr>
      <vt:lpstr>Practical DRAM</vt:lpstr>
      <vt:lpstr>DRAM Sticks</vt:lpstr>
      <vt:lpstr>DRAM Sticks</vt:lpstr>
      <vt:lpstr>DRAM Sticks</vt:lpstr>
      <vt:lpstr>DRAM Sticks </vt:lpstr>
      <vt:lpstr>Consumer RAM</vt:lpstr>
      <vt:lpstr>Types of RAM</vt:lpstr>
      <vt:lpstr>SDRAM</vt:lpstr>
      <vt:lpstr>SDRAM </vt:lpstr>
      <vt:lpstr>RDRAM</vt:lpstr>
      <vt:lpstr>DDR SDRAM</vt:lpstr>
      <vt:lpstr>DDR SDRAM </vt:lpstr>
      <vt:lpstr>DDR SDRAM </vt:lpstr>
      <vt:lpstr>DDR SDRAM </vt:lpstr>
      <vt:lpstr>DDR SDRAM </vt:lpstr>
      <vt:lpstr>DDR2</vt:lpstr>
      <vt:lpstr>DDR2 </vt:lpstr>
      <vt:lpstr>DDR3</vt:lpstr>
      <vt:lpstr>DDR3 </vt:lpstr>
      <vt:lpstr>DDR3 </vt:lpstr>
      <vt:lpstr>DDR3 </vt:lpstr>
      <vt:lpstr>DDR3L/DDR3U</vt:lpstr>
      <vt:lpstr>DDR4</vt:lpstr>
      <vt:lpstr>DDR4 </vt:lpstr>
      <vt:lpstr>RAM Variations</vt:lpstr>
      <vt:lpstr>RAM Variations </vt:lpstr>
      <vt:lpstr>RAM Variations </vt:lpstr>
      <vt:lpstr>RAM Variations </vt:lpstr>
      <vt:lpstr>RAM Variations</vt:lpstr>
      <vt:lpstr>Working with RAM</vt:lpstr>
      <vt:lpstr>Working with RAM</vt:lpstr>
      <vt:lpstr>Do You Need More RAM?</vt:lpstr>
      <vt:lpstr>Do You Need More RAM? </vt:lpstr>
      <vt:lpstr>Do You Need More RAM? </vt:lpstr>
      <vt:lpstr>Do You Need More RAM? </vt:lpstr>
      <vt:lpstr>Do You Need More RAM? </vt:lpstr>
      <vt:lpstr>Do You Need More RAM? </vt:lpstr>
      <vt:lpstr>Do You Need More RAM? </vt:lpstr>
      <vt:lpstr>Do You Need More RAM? </vt:lpstr>
      <vt:lpstr>Do You Need More RAM? </vt:lpstr>
      <vt:lpstr>Do You Need More RAM? </vt:lpstr>
      <vt:lpstr>Do You Need More RAM? </vt:lpstr>
      <vt:lpstr>Getting the Right RAM</vt:lpstr>
      <vt:lpstr>Getting the Right RAM </vt:lpstr>
      <vt:lpstr>Installing DIMMs</vt:lpstr>
      <vt:lpstr>Installing DIMMs </vt:lpstr>
      <vt:lpstr>Installing DIMMs </vt:lpstr>
      <vt:lpstr>Installing DIMMs </vt:lpstr>
      <vt:lpstr>Installing DIMMs </vt:lpstr>
      <vt:lpstr>Installing DIMMs </vt:lpstr>
      <vt:lpstr>Installing SODIMMs</vt:lpstr>
      <vt:lpstr>Installing SO-DIMMs </vt:lpstr>
      <vt:lpstr>Troubleshooting RAM</vt:lpstr>
      <vt:lpstr>Troubleshooting RAM </vt:lpstr>
      <vt:lpstr>Testing RAM</vt:lpstr>
      <vt:lpstr>Testing RAM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Path of the PC Tech</dc:title>
  <dc:creator>Mike Meyers</dc:creator>
  <cp:lastModifiedBy>Robert J Lane</cp:lastModifiedBy>
  <cp:revision>109</cp:revision>
  <dcterms:created xsi:type="dcterms:W3CDTF">2016-02-01T21:45:28Z</dcterms:created>
  <dcterms:modified xsi:type="dcterms:W3CDTF">2016-09-28T13:19:58Z</dcterms:modified>
</cp:coreProperties>
</file>